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embeddedFontLst>
    <p:embeddedFont>
      <p:font typeface="Lato" panose="020B0604020202020204" charset="0"/>
      <p:regular r:id="rId15"/>
      <p:bold r:id="rId16"/>
      <p:italic r:id="rId17"/>
      <p:boldItalic r:id="rId18"/>
    </p:embeddedFont>
    <p:embeddedFont>
      <p:font typeface="Raleway" panose="020B060402020202020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9536c7284_0_9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59536c7284_0_9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b5bc1199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b5bc1199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b5bc1199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b5bc1199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9536c7284_0_8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9536c7284_0_8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9536c7284_0_8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9536c7284_0_8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9536c7284_0_8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59536c7284_0_8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b5bc1199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b5bc1199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9536c7284_0_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59536c7284_0_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59536c7284_0_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59536c7284_0_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59536c7284_0_9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59536c7284_0_9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59536c7284_0_9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59536c7284_0_9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163" y="498764"/>
            <a:ext cx="8657755" cy="447778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>
            <a:spLocks noGrp="1"/>
          </p:cNvSpPr>
          <p:nvPr>
            <p:ph type="ctrTitle"/>
          </p:nvPr>
        </p:nvSpPr>
        <p:spPr>
          <a:xfrm>
            <a:off x="2660073" y="1849581"/>
            <a:ext cx="4997940" cy="19997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2800" dirty="0"/>
              <a:t>Облак </a:t>
            </a:r>
            <a:r>
              <a:rPr lang="ru-RU" sz="2800" dirty="0" smtClean="0"/>
              <a:t>технологиите -</a:t>
            </a:r>
            <a:r>
              <a:rPr lang="ru-RU" sz="2800" dirty="0"/>
              <a:t>средство за реализиране на съвременни модели за управление на образователните институции</a:t>
            </a:r>
            <a:endParaRPr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187036" y="76200"/>
            <a:ext cx="4578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д-р Елена Колева, Технически университет - Варна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>
            <a:spLocks noGrp="1"/>
          </p:cNvSpPr>
          <p:nvPr>
            <p:ph type="title"/>
          </p:nvPr>
        </p:nvSpPr>
        <p:spPr>
          <a:xfrm>
            <a:off x="591450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Какво трябва да се направи?</a:t>
            </a:r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body" idx="1"/>
          </p:nvPr>
        </p:nvSpPr>
        <p:spPr>
          <a:xfrm>
            <a:off x="0" y="609000"/>
            <a:ext cx="9144000" cy="45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68300">
              <a:lnSpc>
                <a:spcPct val="150000"/>
              </a:lnSpc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Екип - ръководство, </a:t>
            </a:r>
            <a:r>
              <a:rPr lang="bg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ИТ специалист</a:t>
            </a: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Регистрация на </a:t>
            </a:r>
            <a:r>
              <a:rPr lang="bg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училището/ДГ </a:t>
            </a: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в облак (достъп до поддръжката на сайт)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Създаване на служебни акаунти на ученици, </a:t>
            </a:r>
            <a:r>
              <a:rPr lang="bg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деца, учители</a:t>
            </a: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, родители.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Правилник на </a:t>
            </a:r>
            <a:r>
              <a:rPr lang="bg" sz="19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училището/ДГ </a:t>
            </a: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- гарантирана безопасна среда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Обучение на всички учители.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Създаване на комплект споделени документи в помощ на администрацията - графици, анкети, лични отчети.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Raleway"/>
              <a:buChar char="●"/>
            </a:pPr>
            <a:r>
              <a:rPr lang="bg" sz="19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WiFi връзка, устройства.</a:t>
            </a:r>
            <a:endParaRPr sz="19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400" b="1" dirty="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>
            <a:spLocks noGrp="1"/>
          </p:cNvSpPr>
          <p:nvPr>
            <p:ph type="title"/>
          </p:nvPr>
        </p:nvSpPr>
        <p:spPr>
          <a:xfrm>
            <a:off x="609850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Какви са ползите?</a:t>
            </a:r>
            <a:endParaRPr/>
          </a:p>
        </p:txBody>
      </p:sp>
      <p:sp>
        <p:nvSpPr>
          <p:cNvPr id="179" name="Google Shape;179;p24"/>
          <p:cNvSpPr txBox="1">
            <a:spLocks noGrp="1"/>
          </p:cNvSpPr>
          <p:nvPr>
            <p:ph type="body" idx="1"/>
          </p:nvPr>
        </p:nvSpPr>
        <p:spPr>
          <a:xfrm>
            <a:off x="0" y="698675"/>
            <a:ext cx="9144000" cy="4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42900">
              <a:lnSpc>
                <a:spcPct val="150000"/>
              </a:lnSpc>
              <a:buClr>
                <a:srgbClr val="000000"/>
              </a:buClr>
              <a:buSzPts val="1800"/>
              <a:buFont typeface="Raleway"/>
              <a:buChar char="●"/>
            </a:pPr>
            <a:r>
              <a:rPr lang="ru-RU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Осигуряване на безопасна работа в интернет.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Обезпечена </a:t>
            </a: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работа по ИТ и компютърно моделиране.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Служебна </a:t>
            </a: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идентичност за всеки учител/ученик: </a:t>
            </a:r>
            <a:r>
              <a:rPr lang="bg" sz="1800" b="1" dirty="0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elena.koleva@tu-varna.bg</a:t>
            </a:r>
            <a:endParaRPr sz="1800" b="1" dirty="0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Не се инсталира софтуер, няма поддръжка.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Проследяване на дигиталното поведение на </a:t>
            </a:r>
            <a:r>
              <a:rPr lang="bg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учениците/децата.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Иновативно </a:t>
            </a:r>
            <a:r>
              <a:rPr lang="bg" sz="18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училище/ДГ.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Подреденост, прегледност, лесна актуализация на дигиталните дидактически ресурси на всеки учител - виртуални класни стаи.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Улеснена комуникация с родители 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Улеснена административна дейност.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26106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Безплатно!</a:t>
            </a:r>
            <a:endParaRPr/>
          </a:p>
        </p:txBody>
      </p:sp>
      <p:sp>
        <p:nvSpPr>
          <p:cNvPr id="185" name="Google Shape;185;p2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26106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Регистрацията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Приложенията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Поддръжката на софтуера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6" name="Google Shape;186;p25"/>
          <p:cNvSpPr txBox="1">
            <a:spLocks noGrp="1"/>
          </p:cNvSpPr>
          <p:nvPr>
            <p:ph type="body" idx="1"/>
          </p:nvPr>
        </p:nvSpPr>
        <p:spPr>
          <a:xfrm>
            <a:off x="4879225" y="2078875"/>
            <a:ext cx="395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Длъжност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Интернет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Устройства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Нови дигитални умения</a:t>
            </a:r>
            <a:endParaRPr sz="18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800" b="1" dirty="0">
              <a:solidFill>
                <a:srgbClr val="000000"/>
              </a:solidFill>
            </a:endParaRPr>
          </a:p>
        </p:txBody>
      </p:sp>
      <p:sp>
        <p:nvSpPr>
          <p:cNvPr id="187" name="Google Shape;187;p25"/>
          <p:cNvSpPr txBox="1">
            <a:spLocks noGrp="1"/>
          </p:cNvSpPr>
          <p:nvPr>
            <p:ph type="title"/>
          </p:nvPr>
        </p:nvSpPr>
        <p:spPr>
          <a:xfrm>
            <a:off x="5063250" y="1318650"/>
            <a:ext cx="30006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Инвестиране!</a:t>
            </a:r>
            <a:endParaRPr/>
          </a:p>
        </p:txBody>
      </p:sp>
      <p:pic>
        <p:nvPicPr>
          <p:cNvPr id="188" name="Google Shape;18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6800" y="3420004"/>
            <a:ext cx="2649948" cy="13978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3340050" y="4041780"/>
            <a:ext cx="2230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" dirty="0"/>
              <a:t>БЛАГОДАРЯ ЗА ВНИМАНИЕТО!</a:t>
            </a:r>
            <a:endParaRPr lang="en-US" dirty="0"/>
          </a:p>
        </p:txBody>
      </p:sp>
      <p:sp>
        <p:nvSpPr>
          <p:cNvPr id="8" name="Google Shape;195;p26"/>
          <p:cNvSpPr txBox="1">
            <a:spLocks/>
          </p:cNvSpPr>
          <p:nvPr/>
        </p:nvSpPr>
        <p:spPr>
          <a:xfrm>
            <a:off x="5750028" y="4247846"/>
            <a:ext cx="3269281" cy="895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r">
              <a:buFont typeface="Lato"/>
              <a:buNone/>
            </a:pPr>
            <a:r>
              <a:rPr lang="ru-RU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д-р Елена Колева         </a:t>
            </a:r>
          </a:p>
          <a:p>
            <a:pPr marL="0" indent="0" algn="r">
              <a:buFont typeface="Lato"/>
              <a:buNone/>
            </a:pPr>
            <a:r>
              <a:rPr lang="ru-RU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elkolevako@gmail.com</a:t>
            </a:r>
          </a:p>
          <a:p>
            <a:pPr marL="0" indent="0" algn="r">
              <a:spcBef>
                <a:spcPts val="1600"/>
              </a:spcBef>
              <a:buFont typeface="Lato"/>
              <a:buNone/>
            </a:pPr>
            <a:r>
              <a:rPr lang="ru-RU" sz="1000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ТЕХНИЧЕСКИ УНИВЕРСИТЕТ - ВАРНА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Lato"/>
              <a:buNone/>
            </a:pPr>
            <a:endParaRPr lang="ru-RU"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674250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Що е облак технологии?</a:t>
            </a:r>
            <a:endParaRPr/>
          </a:p>
        </p:txBody>
      </p:sp>
      <p:sp>
        <p:nvSpPr>
          <p:cNvPr id="99" name="Google Shape;99;p15"/>
          <p:cNvSpPr txBox="1"/>
          <p:nvPr/>
        </p:nvSpPr>
        <p:spPr>
          <a:xfrm>
            <a:off x="316925" y="1472200"/>
            <a:ext cx="3795900" cy="32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sz="3600">
                <a:latin typeface="Raleway"/>
                <a:ea typeface="Raleway"/>
                <a:cs typeface="Raleway"/>
                <a:sym typeface="Raleway"/>
              </a:rPr>
              <a:t>Комплект </a:t>
            </a:r>
            <a:r>
              <a:rPr lang="bg" sz="3600" b="1">
                <a:latin typeface="Raleway"/>
                <a:ea typeface="Raleway"/>
                <a:cs typeface="Raleway"/>
                <a:sym typeface="Raleway"/>
              </a:rPr>
              <a:t>услуги</a:t>
            </a:r>
            <a:r>
              <a:rPr lang="bg" sz="3600">
                <a:latin typeface="Raleway"/>
                <a:ea typeface="Raleway"/>
                <a:cs typeface="Raleway"/>
                <a:sym typeface="Raleway"/>
              </a:rPr>
              <a:t>, достъпни чрез </a:t>
            </a:r>
            <a:r>
              <a:rPr lang="bg" sz="3600" b="1">
                <a:latin typeface="Raleway"/>
                <a:ea typeface="Raleway"/>
                <a:cs typeface="Raleway"/>
                <a:sym typeface="Raleway"/>
              </a:rPr>
              <a:t>личен профил</a:t>
            </a:r>
            <a:r>
              <a:rPr lang="bg" sz="3600">
                <a:latin typeface="Raleway"/>
                <a:ea typeface="Raleway"/>
                <a:cs typeface="Raleway"/>
                <a:sym typeface="Raleway"/>
              </a:rPr>
              <a:t> в </a:t>
            </a:r>
            <a:r>
              <a:rPr lang="bg" sz="3600" b="1">
                <a:latin typeface="Raleway"/>
                <a:ea typeface="Raleway"/>
                <a:cs typeface="Raleway"/>
                <a:sym typeface="Raleway"/>
              </a:rPr>
              <a:t>интернет</a:t>
            </a:r>
            <a:r>
              <a:rPr lang="bg" sz="3600">
                <a:latin typeface="Raleway"/>
                <a:ea typeface="Raleway"/>
                <a:cs typeface="Raleway"/>
                <a:sym typeface="Raleway"/>
              </a:rPr>
              <a:t>.</a:t>
            </a:r>
            <a:endParaRPr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6100" y="1021350"/>
            <a:ext cx="4637424" cy="34780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55462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Услуги ...</a:t>
            </a:r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508600" y="637800"/>
            <a:ext cx="3392700" cy="267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Услуги, изискващи жива връзка с доставчика: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фризьор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масажист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адвокат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лекар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психолог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обущар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куриер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00000" lvl="0" indent="-16827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………..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1"/>
          </p:nvPr>
        </p:nvSpPr>
        <p:spPr>
          <a:xfrm>
            <a:off x="5068850" y="637800"/>
            <a:ext cx="4038300" cy="26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Услуги, изпълнявани от машини: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кафе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билет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електронна поща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текстов редактор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хранилище на файлове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галерия със снимки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социална мрежа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виртуална класна стая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890000" lvl="0" indent="-1778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aleway"/>
              <a:buChar char="●"/>
            </a:pPr>
            <a:r>
              <a:rPr lang="bg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…………...</a:t>
            </a:r>
            <a:endParaRPr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8" name="Google Shape;10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44" y="2852394"/>
            <a:ext cx="1031100" cy="133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6645" y="3822782"/>
            <a:ext cx="1223975" cy="12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7375" y="3309437"/>
            <a:ext cx="1223975" cy="102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6"/>
          <p:cNvPicPr preferRelativeResize="0"/>
          <p:nvPr/>
        </p:nvPicPr>
        <p:blipFill rotWithShape="1">
          <a:blip r:embed="rId6">
            <a:alphaModFix/>
          </a:blip>
          <a:srcRect b="8525"/>
          <a:stretch/>
        </p:blipFill>
        <p:spPr>
          <a:xfrm>
            <a:off x="4288100" y="3390025"/>
            <a:ext cx="1031100" cy="133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2200" y="1376425"/>
            <a:ext cx="1512950" cy="151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92100" y="1325825"/>
            <a:ext cx="1512950" cy="151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625975" y="3693975"/>
            <a:ext cx="1151486" cy="10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037827" y="3772075"/>
            <a:ext cx="869525" cy="8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280473" y="1126650"/>
            <a:ext cx="1447275" cy="218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55462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Кои услуги може да са в интернет?</a:t>
            </a:r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230450" y="1359025"/>
            <a:ext cx="3717000" cy="34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календар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електронна поща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навигатор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текстов редактор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графичен редактор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презентации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хранилище на файлове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галерия със снимки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социална мрежа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виртуална класна стая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79999" lvl="0" indent="-204299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</a:pPr>
            <a:r>
              <a:rPr lang="bg" sz="18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…………...</a:t>
            </a:r>
            <a:endParaRPr sz="18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3" name="Google Shape;12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2050" y="809025"/>
            <a:ext cx="1446275" cy="9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3352" y="690725"/>
            <a:ext cx="1385148" cy="108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3100" y="677250"/>
            <a:ext cx="1234775" cy="123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7"/>
          <p:cNvPicPr preferRelativeResize="0"/>
          <p:nvPr/>
        </p:nvPicPr>
        <p:blipFill rotWithShape="1">
          <a:blip r:embed="rId6">
            <a:alphaModFix/>
          </a:blip>
          <a:srcRect b="11762"/>
          <a:stretch/>
        </p:blipFill>
        <p:spPr>
          <a:xfrm>
            <a:off x="7682338" y="749875"/>
            <a:ext cx="1331950" cy="108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42025" y="1906238"/>
            <a:ext cx="1687150" cy="14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43546" y="1921841"/>
            <a:ext cx="1446275" cy="1299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 rotWithShape="1">
          <a:blip r:embed="rId9">
            <a:alphaModFix/>
          </a:blip>
          <a:srcRect b="11606"/>
          <a:stretch/>
        </p:blipFill>
        <p:spPr>
          <a:xfrm>
            <a:off x="3194578" y="3415703"/>
            <a:ext cx="2938845" cy="1592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682350" y="2137975"/>
            <a:ext cx="871425" cy="8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73106" y="3363250"/>
            <a:ext cx="2709018" cy="15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55484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dirty="0"/>
              <a:t>Защо е нужен облак в </a:t>
            </a:r>
            <a:r>
              <a:rPr lang="bg" dirty="0" smtClean="0"/>
              <a:t>училищната институция?</a:t>
            </a:r>
            <a:endParaRPr dirty="0"/>
          </a:p>
        </p:txBody>
      </p:sp>
      <p:sp>
        <p:nvSpPr>
          <p:cNvPr id="137" name="Google Shape;137;p18"/>
          <p:cNvSpPr txBox="1">
            <a:spLocks noGrp="1"/>
          </p:cNvSpPr>
          <p:nvPr>
            <p:ph type="body" idx="1"/>
          </p:nvPr>
        </p:nvSpPr>
        <p:spPr>
          <a:xfrm>
            <a:off x="-150" y="689500"/>
            <a:ext cx="9144000" cy="445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Изучава се по информационни технологии и по компютърно моделиране - учебно съдържание.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Осигурява безопасна работа в интернет на </a:t>
            </a:r>
            <a:r>
              <a:rPr lang="bg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ученици/деца, родители </a:t>
            </a: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 учители - без вируси и спам.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Осигурява модерна форма - виртуална класна стая.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За улесняване на комуникация и административните дейности.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Иновативно училище.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title"/>
          </p:nvPr>
        </p:nvSpPr>
        <p:spPr>
          <a:xfrm>
            <a:off x="61902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Нови дигитални умения</a:t>
            </a:r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body" idx="1"/>
          </p:nvPr>
        </p:nvSpPr>
        <p:spPr>
          <a:xfrm>
            <a:off x="214175" y="1257175"/>
            <a:ext cx="3297900" cy="18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Лични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Като учител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Като директор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Като родител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44" name="Google Shape;144;p19"/>
          <p:cNvSpPr/>
          <p:nvPr/>
        </p:nvSpPr>
        <p:spPr>
          <a:xfrm>
            <a:off x="3650675" y="945675"/>
            <a:ext cx="5056654" cy="47441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дигитална идентичност</a:t>
            </a:r>
          </a:p>
        </p:txBody>
      </p:sp>
      <p:sp>
        <p:nvSpPr>
          <p:cNvPr id="145" name="Google Shape;145;p19"/>
          <p:cNvSpPr/>
          <p:nvPr/>
        </p:nvSpPr>
        <p:spPr>
          <a:xfrm>
            <a:off x="3583075" y="1812538"/>
            <a:ext cx="4724650" cy="72284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хранилище в облака</a:t>
            </a:r>
          </a:p>
        </p:txBody>
      </p:sp>
      <p:sp>
        <p:nvSpPr>
          <p:cNvPr id="146" name="Google Shape;146;p19"/>
          <p:cNvSpPr/>
          <p:nvPr/>
        </p:nvSpPr>
        <p:spPr>
          <a:xfrm>
            <a:off x="3583075" y="3147913"/>
            <a:ext cx="3946870" cy="58588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споделена среда</a:t>
            </a:r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0564" y="3932049"/>
            <a:ext cx="1555025" cy="103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9"/>
          <p:cNvPicPr preferRelativeResize="0"/>
          <p:nvPr/>
        </p:nvPicPr>
        <p:blipFill rotWithShape="1">
          <a:blip r:embed="rId4">
            <a:alphaModFix/>
          </a:blip>
          <a:srcRect b="14081"/>
          <a:stretch/>
        </p:blipFill>
        <p:spPr>
          <a:xfrm>
            <a:off x="7235975" y="3886049"/>
            <a:ext cx="1471354" cy="103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3154" y="3394363"/>
            <a:ext cx="1356700" cy="1367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62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Усъвършенстване на личните дигитални умения</a:t>
            </a:r>
            <a:endParaRPr/>
          </a:p>
        </p:txBody>
      </p:sp>
      <p:sp>
        <p:nvSpPr>
          <p:cNvPr id="155" name="Google Shape;155;p20"/>
          <p:cNvSpPr txBox="1">
            <a:spLocks noGrp="1"/>
          </p:cNvSpPr>
          <p:nvPr>
            <p:ph type="body" idx="1"/>
          </p:nvPr>
        </p:nvSpPr>
        <p:spPr>
          <a:xfrm>
            <a:off x="1757525" y="673175"/>
            <a:ext cx="7269000" cy="43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дигитална идентичност - име, парола - много сайтове; отговорност - финансова, правна, етична;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хранилище в облака - без флашки;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споделена среда - история на корекции, версии на файла, авторско право.</a:t>
            </a:r>
            <a:endParaRPr sz="2400" b="1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bg" sz="1100" b="1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Няма команда Save!   </a:t>
            </a:r>
            <a:endParaRPr sz="1100" b="1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" sz="1100" b="1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Мястото на съхранение на файла не е важно, сътрудниците са важни!</a:t>
            </a:r>
            <a:endParaRPr sz="1100" b="1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62700" cy="10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 dirty="0"/>
              <a:t>Усъвършенстване на дигиталните умения като учител</a:t>
            </a:r>
            <a:endParaRPr dirty="0"/>
          </a:p>
        </p:txBody>
      </p:sp>
      <p:sp>
        <p:nvSpPr>
          <p:cNvPr id="161" name="Google Shape;161;p21"/>
          <p:cNvSpPr txBox="1">
            <a:spLocks noGrp="1"/>
          </p:cNvSpPr>
          <p:nvPr>
            <p:ph type="body" idx="1"/>
          </p:nvPr>
        </p:nvSpPr>
        <p:spPr>
          <a:xfrm>
            <a:off x="340650" y="1361200"/>
            <a:ext cx="8741100" cy="322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Учител по ИТ.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Учител, който използва облака в час (виртуална класна стая, електронен учебник и др</a:t>
            </a:r>
            <a:r>
              <a:rPr lang="bg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.)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Учител, който използва облака за подготовка на дидактични материали.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4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Учител, който използва облака в административните си задължения.</a:t>
            </a:r>
            <a:endParaRPr sz="24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title"/>
          </p:nvPr>
        </p:nvSpPr>
        <p:spPr>
          <a:xfrm>
            <a:off x="563825" y="0"/>
            <a:ext cx="8462700" cy="10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"/>
              <a:t>Усъвършенстване на дигиталните умения като директор</a:t>
            </a:r>
            <a:endParaRPr/>
          </a:p>
        </p:txBody>
      </p:sp>
      <p:sp>
        <p:nvSpPr>
          <p:cNvPr id="167" name="Google Shape;167;p22"/>
          <p:cNvSpPr txBox="1">
            <a:spLocks noGrp="1"/>
          </p:cNvSpPr>
          <p:nvPr>
            <p:ph type="body" idx="1"/>
          </p:nvPr>
        </p:nvSpPr>
        <p:spPr>
          <a:xfrm>
            <a:off x="379325" y="1240050"/>
            <a:ext cx="8647200" cy="38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Да осигури безопасна работа в Интернет на всички </a:t>
            </a:r>
            <a:r>
              <a:rPr lang="bg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ученици/деца. 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000" b="1" dirty="0" smtClean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Да осигури платформа за електронно обучение от разстояние.</a:t>
            </a:r>
            <a:endParaRPr sz="20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Да обезпечи обучението по ИТ и компютърно моделиране.</a:t>
            </a:r>
            <a:endParaRPr sz="20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Да осигури безплатно пространство за съхранение на файлове на колегията.</a:t>
            </a:r>
            <a:endParaRPr sz="20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aleway"/>
              <a:buChar char="●"/>
            </a:pPr>
            <a:r>
              <a:rPr lang="bg" sz="20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Да осигури споделена среда за административна работа на учителите.</a:t>
            </a:r>
            <a:endParaRPr sz="20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515</Words>
  <Application>Microsoft Office PowerPoint</Application>
  <PresentationFormat>On-screen Show (16:9)</PresentationFormat>
  <Paragraphs>100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Lato</vt:lpstr>
      <vt:lpstr>Raleway</vt:lpstr>
      <vt:lpstr>Streamline</vt:lpstr>
      <vt:lpstr>Облак технологиите -средство за реализиране на съвременни модели за управление на образователните институции</vt:lpstr>
      <vt:lpstr>Що е облак технологии?</vt:lpstr>
      <vt:lpstr>Услуги ...</vt:lpstr>
      <vt:lpstr>Кои услуги може да са в интернет?</vt:lpstr>
      <vt:lpstr>Защо е нужен облак в училищната институция?</vt:lpstr>
      <vt:lpstr>Нови дигитални умения</vt:lpstr>
      <vt:lpstr>Усъвършенстване на личните дигитални умения</vt:lpstr>
      <vt:lpstr>Усъвършенстване на дигиталните умения като учител</vt:lpstr>
      <vt:lpstr>Усъвършенстване на дигиталните умения като директор</vt:lpstr>
      <vt:lpstr>Какво трябва да се направи?</vt:lpstr>
      <vt:lpstr>Какви са ползите?</vt:lpstr>
      <vt:lpstr>Безплатно!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Облак технологиите -средство за реализиране на съвременни модели за управление на образователните институции</dc:title>
  <dc:creator>Elena</dc:creator>
  <cp:lastModifiedBy>Elena</cp:lastModifiedBy>
  <cp:revision>3</cp:revision>
  <dcterms:modified xsi:type="dcterms:W3CDTF">2021-05-09T21:45:15Z</dcterms:modified>
</cp:coreProperties>
</file>