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4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5143500" type="screen16x9"/>
  <p:notesSz cx="6858000" cy="9144000"/>
  <p:embeddedFontLst>
    <p:embeddedFont>
      <p:font typeface="Lato" panose="020B0604020202020204" charset="0"/>
      <p:regular r:id="rId15"/>
      <p:bold r:id="rId16"/>
      <p:italic r:id="rId17"/>
      <p:boldItalic r:id="rId18"/>
    </p:embeddedFont>
    <p:embeddedFont>
      <p:font typeface="Raleway" panose="020B0604020202020204" charset="0"/>
      <p:regular r:id="rId19"/>
      <p:bold r:id="rId20"/>
      <p:italic r:id="rId21"/>
      <p:boldItalic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80" d="100"/>
          <a:sy n="80" d="100"/>
        </p:scale>
        <p:origin x="2514" y="116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59536c7284_0_9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59536c7284_0_9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5b5bc1199d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5b5bc1199d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5b5bc1199d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5b5bc1199d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59536c7284_0_8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59536c7284_0_8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59536c7284_0_8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59536c7284_0_8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59536c7284_0_8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59536c7284_0_8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5b5bc1199d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5b5bc1199d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59536c7284_0_8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59536c7284_0_8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59536c7284_0_9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59536c7284_0_9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59536c7284_0_9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59536c7284_0_9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59536c7284_0_9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59536c7284_0_9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1"/>
        </a:solid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oogle Shape;74;p11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75" name="Google Shape;75;p1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1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7" name="Google Shape;77;p11"/>
          <p:cNvSpPr txBox="1">
            <a:spLocks noGrp="1"/>
          </p:cNvSpPr>
          <p:nvPr>
            <p:ph type="title" hasCustomPrompt="1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8" name="Google Shape;78;p11"/>
          <p:cNvSpPr txBox="1">
            <a:spLocks noGrp="1"/>
          </p:cNvSpPr>
          <p:nvPr>
            <p:ph type="body" idx="1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9" name="Google Shape;79;p1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3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9" name="Google Shape;19;p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" name="Google Shape;21;p3"/>
          <p:cNvSpPr txBox="1">
            <a:spLocks noGrp="1"/>
          </p:cNvSpPr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" name="Google Shape;25;p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26" name="Google Shape;26;p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oogle Shape;33;p5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4" name="Google Shape;34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" name="Google Shape;36;p5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body" idx="1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body" idx="2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" name="Google Shape;42;p6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43" name="Google Shape;43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Google Shape;45;p6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49;p7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50" name="Google Shape;50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" name="Google Shape;52;p7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body" idx="1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4" name="Google Shape;54;p7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8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57" name="Google Shape;57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" name="Google Shape;59;p8"/>
          <p:cNvSpPr txBox="1">
            <a:spLocks noGrp="1"/>
          </p:cNvSpPr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0" name="Google Shape;60;p8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3" name="Google Shape;63;p9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64" name="Google Shape;64;p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" name="Google Shape;66;p9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7" name="Google Shape;67;p9"/>
          <p:cNvSpPr txBox="1">
            <a:spLocks noGrp="1"/>
          </p:cNvSpPr>
          <p:nvPr>
            <p:ph type="subTitle" idx="1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68" name="Google Shape;68;p9"/>
          <p:cNvSpPr txBox="1">
            <a:spLocks noGrp="1"/>
          </p:cNvSpPr>
          <p:nvPr>
            <p:ph type="body" idx="2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9" name="Google Shape;69;p9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0"/>
          <p:cNvSpPr txBox="1">
            <a:spLocks noGrp="1"/>
          </p:cNvSpPr>
          <p:nvPr>
            <p:ph type="body" idx="1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treamline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29845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mailto:elena.koleva@tu-varna.bg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83978"/>
            <a:ext cx="8657755" cy="4260212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3"/>
          <p:cNvSpPr txBox="1">
            <a:spLocks noGrp="1"/>
          </p:cNvSpPr>
          <p:nvPr>
            <p:ph type="ctrTitle"/>
          </p:nvPr>
        </p:nvSpPr>
        <p:spPr>
          <a:xfrm>
            <a:off x="2161579" y="1741297"/>
            <a:ext cx="5544291" cy="258327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2800" dirty="0"/>
              <a:t>Cloud technologies </a:t>
            </a:r>
            <a:r>
              <a:rPr lang="en-US" sz="2800" dirty="0" smtClean="0"/>
              <a:t>– </a:t>
            </a:r>
            <a:br>
              <a:rPr lang="en-US" sz="2800" dirty="0" smtClean="0"/>
            </a:br>
            <a:r>
              <a:rPr lang="en-US" sz="2800" dirty="0" smtClean="0"/>
              <a:t>a </a:t>
            </a:r>
            <a:r>
              <a:rPr lang="en-US" sz="2800" dirty="0"/>
              <a:t>tool for implementing modern models for management of educational institutions</a:t>
            </a:r>
            <a:endParaRPr sz="2800" dirty="0"/>
          </a:p>
        </p:txBody>
      </p:sp>
      <p:sp>
        <p:nvSpPr>
          <p:cNvPr id="2" name="TextBox 1"/>
          <p:cNvSpPr txBox="1"/>
          <p:nvPr/>
        </p:nvSpPr>
        <p:spPr>
          <a:xfrm>
            <a:off x="187036" y="76200"/>
            <a:ext cx="84707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Font typeface="Lato"/>
              <a:buNone/>
            </a:pPr>
            <a:r>
              <a:rPr lang="en-US" b="1" dirty="0" err="1">
                <a:latin typeface="Raleway"/>
                <a:ea typeface="Raleway"/>
                <a:cs typeface="Raleway"/>
                <a:sym typeface="Raleway"/>
              </a:rPr>
              <a:t>Phd</a:t>
            </a:r>
            <a:r>
              <a:rPr lang="en-US" b="1" dirty="0">
                <a:latin typeface="Raleway"/>
                <a:ea typeface="Raleway"/>
                <a:cs typeface="Raleway"/>
                <a:sym typeface="Raleway"/>
              </a:rPr>
              <a:t>. Elena </a:t>
            </a:r>
            <a:r>
              <a:rPr lang="en-US" b="1" dirty="0" err="1" smtClean="0">
                <a:latin typeface="Raleway"/>
                <a:ea typeface="Raleway"/>
                <a:cs typeface="Raleway"/>
                <a:sym typeface="Raleway"/>
              </a:rPr>
              <a:t>Koleva</a:t>
            </a:r>
            <a:r>
              <a:rPr lang="en-US" b="1" dirty="0" smtClean="0">
                <a:latin typeface="Raleway"/>
                <a:ea typeface="Raleway"/>
                <a:cs typeface="Raleway"/>
                <a:sym typeface="Raleway"/>
              </a:rPr>
              <a:t> Technical </a:t>
            </a:r>
            <a:r>
              <a:rPr lang="en-US" b="1" dirty="0">
                <a:latin typeface="Raleway"/>
                <a:ea typeface="Raleway"/>
                <a:cs typeface="Raleway"/>
                <a:sym typeface="Raleway"/>
              </a:rPr>
              <a:t>university - Varna</a:t>
            </a:r>
            <a:endParaRPr lang="ru-RU" b="1" dirty="0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087711" y="4774168"/>
            <a:ext cx="31406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1" dirty="0" err="1">
                <a:latin typeface="Raleway"/>
                <a:ea typeface="Raleway"/>
                <a:cs typeface="Raleway"/>
                <a:sym typeface="Raleway"/>
              </a:rPr>
              <a:t>elena</a:t>
            </a:r>
            <a:r>
              <a:rPr lang="en-US" sz="1800" b="1" dirty="0">
                <a:latin typeface="Raleway"/>
                <a:ea typeface="Raleway"/>
                <a:cs typeface="Raleway"/>
                <a:sym typeface="Raleway"/>
              </a:rPr>
              <a:t>.</a:t>
            </a:r>
            <a:r>
              <a:rPr lang="ru-RU" sz="1800" b="1" dirty="0">
                <a:latin typeface="Raleway"/>
                <a:ea typeface="Raleway"/>
                <a:cs typeface="Raleway"/>
                <a:sym typeface="Raleway"/>
              </a:rPr>
              <a:t>koleva@</a:t>
            </a:r>
            <a:r>
              <a:rPr lang="en-US" sz="1800" b="1" dirty="0">
                <a:latin typeface="Raleway"/>
                <a:ea typeface="Raleway"/>
                <a:cs typeface="Raleway"/>
                <a:sym typeface="Raleway"/>
              </a:rPr>
              <a:t>tu-varna.bg </a:t>
            </a:r>
            <a:endParaRPr lang="en-US" sz="18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3"/>
          <p:cNvSpPr txBox="1">
            <a:spLocks noGrp="1"/>
          </p:cNvSpPr>
          <p:nvPr>
            <p:ph type="title"/>
          </p:nvPr>
        </p:nvSpPr>
        <p:spPr>
          <a:xfrm>
            <a:off x="591450" y="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dirty="0"/>
              <a:t>What must be done?</a:t>
            </a:r>
            <a:endParaRPr dirty="0"/>
          </a:p>
        </p:txBody>
      </p:sp>
      <p:sp>
        <p:nvSpPr>
          <p:cNvPr id="173" name="Google Shape;173;p23"/>
          <p:cNvSpPr txBox="1">
            <a:spLocks noGrp="1"/>
          </p:cNvSpPr>
          <p:nvPr>
            <p:ph type="body" idx="1"/>
          </p:nvPr>
        </p:nvSpPr>
        <p:spPr>
          <a:xfrm>
            <a:off x="0" y="609000"/>
            <a:ext cx="9144000" cy="453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indent="-368300">
              <a:lnSpc>
                <a:spcPct val="150000"/>
              </a:lnSpc>
              <a:buClr>
                <a:srgbClr val="000000"/>
              </a:buClr>
              <a:buSzPts val="2200"/>
              <a:buFont typeface="Raleway"/>
              <a:buChar char="●"/>
            </a:pPr>
            <a:r>
              <a:rPr lang="en-US" sz="19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Team - management, IT specialist</a:t>
            </a:r>
            <a:r>
              <a:rPr lang="en-US" sz="19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.</a:t>
            </a:r>
          </a:p>
          <a:p>
            <a:pPr lvl="0" indent="-368300">
              <a:lnSpc>
                <a:spcPct val="150000"/>
              </a:lnSpc>
              <a:buClr>
                <a:srgbClr val="000000"/>
              </a:buClr>
              <a:buSzPts val="2200"/>
              <a:buFont typeface="Raleway"/>
              <a:buChar char="●"/>
            </a:pPr>
            <a:r>
              <a:rPr lang="en-US" sz="19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School </a:t>
            </a:r>
            <a:r>
              <a:rPr lang="en-US" sz="19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/ kindergarten registration in the cloud (access to site support</a:t>
            </a:r>
            <a:r>
              <a:rPr lang="en-US" sz="19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).</a:t>
            </a:r>
          </a:p>
          <a:p>
            <a:pPr lvl="0" indent="-368300">
              <a:lnSpc>
                <a:spcPct val="150000"/>
              </a:lnSpc>
              <a:buClr>
                <a:srgbClr val="000000"/>
              </a:buClr>
              <a:buSzPts val="2200"/>
              <a:buFont typeface="Raleway"/>
              <a:buChar char="●"/>
            </a:pPr>
            <a:r>
              <a:rPr lang="en-US" sz="19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Creating </a:t>
            </a:r>
            <a:r>
              <a:rPr lang="en-US" sz="19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business accounts of students, children, teachers, parents</a:t>
            </a:r>
            <a:r>
              <a:rPr lang="en-US" sz="19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.</a:t>
            </a:r>
          </a:p>
          <a:p>
            <a:pPr lvl="0" indent="-368300">
              <a:lnSpc>
                <a:spcPct val="150000"/>
              </a:lnSpc>
              <a:buClr>
                <a:srgbClr val="000000"/>
              </a:buClr>
              <a:buSzPts val="2200"/>
              <a:buFont typeface="Raleway"/>
              <a:buChar char="●"/>
            </a:pPr>
            <a:r>
              <a:rPr lang="en-US" sz="19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School </a:t>
            </a:r>
            <a:r>
              <a:rPr lang="en-US" sz="19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/ Kindergarten regulations - guaranteed safe </a:t>
            </a:r>
            <a:r>
              <a:rPr lang="en-US" sz="19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environment.</a:t>
            </a:r>
          </a:p>
          <a:p>
            <a:pPr lvl="0" indent="-368300">
              <a:lnSpc>
                <a:spcPct val="150000"/>
              </a:lnSpc>
              <a:buClr>
                <a:srgbClr val="000000"/>
              </a:buClr>
              <a:buSzPts val="2200"/>
              <a:buFont typeface="Raleway"/>
              <a:buChar char="●"/>
            </a:pPr>
            <a:r>
              <a:rPr lang="en-US" sz="19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Training </a:t>
            </a:r>
            <a:r>
              <a:rPr lang="en-US" sz="19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of all teachers</a:t>
            </a:r>
            <a:r>
              <a:rPr lang="en-US" sz="19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.</a:t>
            </a:r>
          </a:p>
          <a:p>
            <a:pPr lvl="0" indent="-368300">
              <a:lnSpc>
                <a:spcPct val="150000"/>
              </a:lnSpc>
              <a:buClr>
                <a:srgbClr val="000000"/>
              </a:buClr>
              <a:buSzPts val="2200"/>
              <a:buFont typeface="Raleway"/>
              <a:buChar char="●"/>
            </a:pPr>
            <a:r>
              <a:rPr lang="en-US" sz="19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Creating </a:t>
            </a:r>
            <a:r>
              <a:rPr lang="en-US" sz="19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a set of shared documents to help the administration - schedules, surveys, personal reports</a:t>
            </a:r>
            <a:r>
              <a:rPr lang="en-US" sz="19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.</a:t>
            </a:r>
          </a:p>
          <a:p>
            <a:pPr lvl="0" indent="-368300">
              <a:lnSpc>
                <a:spcPct val="150000"/>
              </a:lnSpc>
              <a:buClr>
                <a:srgbClr val="000000"/>
              </a:buClr>
              <a:buSzPts val="2200"/>
              <a:buFont typeface="Raleway"/>
              <a:buChar char="●"/>
            </a:pPr>
            <a:r>
              <a:rPr lang="en-US" sz="1900" b="1" dirty="0" err="1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WiFi</a:t>
            </a:r>
            <a:r>
              <a:rPr lang="en-US" sz="19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 connection.</a:t>
            </a:r>
          </a:p>
          <a:p>
            <a:pPr lvl="0" indent="-368300">
              <a:lnSpc>
                <a:spcPct val="150000"/>
              </a:lnSpc>
              <a:buClr>
                <a:srgbClr val="000000"/>
              </a:buClr>
              <a:buSzPts val="2200"/>
              <a:buFont typeface="Raleway"/>
              <a:buChar char="●"/>
            </a:pPr>
            <a:r>
              <a:rPr lang="en-US" sz="19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D</a:t>
            </a:r>
            <a:r>
              <a:rPr lang="en-US" sz="19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evices</a:t>
            </a:r>
            <a:r>
              <a:rPr lang="en-US" sz="19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.</a:t>
            </a:r>
            <a:endParaRPr sz="2400" b="1" dirty="0"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4"/>
          <p:cNvSpPr txBox="1">
            <a:spLocks noGrp="1"/>
          </p:cNvSpPr>
          <p:nvPr>
            <p:ph type="title"/>
          </p:nvPr>
        </p:nvSpPr>
        <p:spPr>
          <a:xfrm>
            <a:off x="609850" y="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dirty="0"/>
              <a:t>What are the benefits?</a:t>
            </a:r>
            <a:endParaRPr dirty="0"/>
          </a:p>
        </p:txBody>
      </p:sp>
      <p:sp>
        <p:nvSpPr>
          <p:cNvPr id="179" name="Google Shape;179;p24"/>
          <p:cNvSpPr txBox="1">
            <a:spLocks noGrp="1"/>
          </p:cNvSpPr>
          <p:nvPr>
            <p:ph type="body" idx="1"/>
          </p:nvPr>
        </p:nvSpPr>
        <p:spPr>
          <a:xfrm>
            <a:off x="0" y="698675"/>
            <a:ext cx="9144000" cy="421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indent="-342900">
              <a:lnSpc>
                <a:spcPct val="150000"/>
              </a:lnSpc>
              <a:buClr>
                <a:srgbClr val="000000"/>
              </a:buClr>
              <a:buSzPts val="1800"/>
              <a:buFont typeface="Raleway"/>
              <a:buChar char="●"/>
            </a:pPr>
            <a:r>
              <a:rPr lang="en-US" sz="18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Ensuring safe work on the Internet</a:t>
            </a:r>
            <a:r>
              <a:rPr lang="en-US" sz="18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.</a:t>
            </a:r>
          </a:p>
          <a:p>
            <a:pPr indent="-342900">
              <a:lnSpc>
                <a:spcPct val="150000"/>
              </a:lnSpc>
              <a:buClr>
                <a:srgbClr val="000000"/>
              </a:buClr>
              <a:buSzPts val="1800"/>
              <a:buFont typeface="Raleway"/>
              <a:buChar char="●"/>
            </a:pPr>
            <a:r>
              <a:rPr lang="en-US" sz="18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Secured </a:t>
            </a:r>
            <a:r>
              <a:rPr lang="en-US" sz="18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work on IT and computer modeling</a:t>
            </a:r>
            <a:r>
              <a:rPr lang="en-US" sz="18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.</a:t>
            </a:r>
          </a:p>
          <a:p>
            <a:pPr indent="-342900">
              <a:lnSpc>
                <a:spcPct val="150000"/>
              </a:lnSpc>
              <a:buClr>
                <a:srgbClr val="000000"/>
              </a:buClr>
              <a:buSzPts val="1800"/>
              <a:buFont typeface="Raleway"/>
              <a:buChar char="●"/>
            </a:pPr>
            <a:r>
              <a:rPr lang="en-US" sz="18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Official </a:t>
            </a:r>
            <a:r>
              <a:rPr lang="en-US" sz="18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identity for each teacher / student: </a:t>
            </a:r>
            <a:r>
              <a:rPr lang="en-US" sz="1800" b="1" dirty="0" smtClean="0">
                <a:solidFill>
                  <a:srgbClr val="FF0000"/>
                </a:solidFill>
                <a:latin typeface="Raleway"/>
                <a:ea typeface="Raleway"/>
                <a:cs typeface="Raleway"/>
                <a:sym typeface="Raleway"/>
                <a:hlinkClick r:id="rId3"/>
              </a:rPr>
              <a:t>elena.koleva@tu-varna.bg</a:t>
            </a:r>
            <a:endParaRPr lang="en-US" sz="1800" b="1" dirty="0" smtClean="0">
              <a:solidFill>
                <a:srgbClr val="FF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42900">
              <a:lnSpc>
                <a:spcPct val="150000"/>
              </a:lnSpc>
              <a:buClr>
                <a:srgbClr val="000000"/>
              </a:buClr>
              <a:buSzPts val="1800"/>
              <a:buFont typeface="Raleway"/>
              <a:buChar char="●"/>
            </a:pPr>
            <a:r>
              <a:rPr lang="en-US" sz="18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No </a:t>
            </a:r>
            <a:r>
              <a:rPr lang="en-US" sz="18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software installed, no support</a:t>
            </a:r>
            <a:r>
              <a:rPr lang="en-US" sz="18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.</a:t>
            </a:r>
          </a:p>
          <a:p>
            <a:pPr indent="-342900">
              <a:lnSpc>
                <a:spcPct val="150000"/>
              </a:lnSpc>
              <a:buClr>
                <a:srgbClr val="000000"/>
              </a:buClr>
              <a:buSzPts val="1800"/>
              <a:buFont typeface="Raleway"/>
              <a:buChar char="●"/>
            </a:pPr>
            <a:r>
              <a:rPr lang="en-US" sz="18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Monitoring </a:t>
            </a:r>
            <a:r>
              <a:rPr lang="en-US" sz="18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the digital behavior of students / children</a:t>
            </a:r>
            <a:r>
              <a:rPr lang="en-US" sz="18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.</a:t>
            </a:r>
          </a:p>
          <a:p>
            <a:pPr indent="-342900">
              <a:lnSpc>
                <a:spcPct val="150000"/>
              </a:lnSpc>
              <a:buClr>
                <a:srgbClr val="000000"/>
              </a:buClr>
              <a:buSzPts val="1800"/>
              <a:buFont typeface="Raleway"/>
              <a:buChar char="●"/>
            </a:pPr>
            <a:r>
              <a:rPr lang="en-US" sz="18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Innovative </a:t>
            </a:r>
            <a:r>
              <a:rPr lang="en-US" sz="18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school / </a:t>
            </a:r>
            <a:r>
              <a:rPr lang="en-US" sz="18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Kindergarten.</a:t>
            </a:r>
          </a:p>
          <a:p>
            <a:pPr indent="-342900">
              <a:lnSpc>
                <a:spcPct val="150000"/>
              </a:lnSpc>
              <a:buClr>
                <a:srgbClr val="000000"/>
              </a:buClr>
              <a:buSzPts val="1800"/>
              <a:buFont typeface="Raleway"/>
              <a:buChar char="●"/>
            </a:pPr>
            <a:r>
              <a:rPr lang="en-US" sz="18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Tidiness</a:t>
            </a:r>
            <a:r>
              <a:rPr lang="en-US" sz="18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, clarity, easy updating of the digital didactic resources of each teacher - virtual classrooms</a:t>
            </a:r>
            <a:r>
              <a:rPr lang="en-US" sz="18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.</a:t>
            </a:r>
          </a:p>
          <a:p>
            <a:pPr indent="-342900">
              <a:lnSpc>
                <a:spcPct val="150000"/>
              </a:lnSpc>
              <a:buClr>
                <a:srgbClr val="000000"/>
              </a:buClr>
              <a:buSzPts val="1800"/>
              <a:buFont typeface="Raleway"/>
              <a:buChar char="●"/>
            </a:pPr>
            <a:r>
              <a:rPr lang="en-US" sz="18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Facilitated </a:t>
            </a:r>
            <a:r>
              <a:rPr lang="en-US" sz="18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communication with </a:t>
            </a:r>
            <a:r>
              <a:rPr lang="en-US" sz="18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parents.</a:t>
            </a:r>
          </a:p>
          <a:p>
            <a:pPr indent="-342900">
              <a:lnSpc>
                <a:spcPct val="150000"/>
              </a:lnSpc>
              <a:buClr>
                <a:srgbClr val="000000"/>
              </a:buClr>
              <a:buSzPts val="1800"/>
              <a:buFont typeface="Raleway"/>
              <a:buChar char="●"/>
            </a:pPr>
            <a:r>
              <a:rPr lang="en-US" sz="18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Facilitated </a:t>
            </a:r>
            <a:r>
              <a:rPr lang="en-US" sz="18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administrative activity.</a:t>
            </a:r>
            <a:endParaRPr sz="18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5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26106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/>
              <a:t>Free</a:t>
            </a:r>
            <a:r>
              <a:rPr lang="bg" dirty="0" smtClean="0"/>
              <a:t>!</a:t>
            </a:r>
            <a:endParaRPr dirty="0"/>
          </a:p>
        </p:txBody>
      </p:sp>
      <p:sp>
        <p:nvSpPr>
          <p:cNvPr id="185" name="Google Shape;185;p25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26106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indent="-342900">
              <a:buClr>
                <a:srgbClr val="000000"/>
              </a:buClr>
              <a:buSzPts val="1800"/>
              <a:buFont typeface="Raleway"/>
              <a:buChar char="●"/>
            </a:pPr>
            <a:r>
              <a:rPr lang="en-US" sz="18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Registration</a:t>
            </a:r>
          </a:p>
          <a:p>
            <a:pPr lvl="0" indent="-342900">
              <a:buClr>
                <a:srgbClr val="000000"/>
              </a:buClr>
              <a:buSzPts val="1800"/>
              <a:buFont typeface="Raleway"/>
              <a:buChar char="●"/>
            </a:pPr>
            <a:r>
              <a:rPr lang="en-US" sz="18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The applications</a:t>
            </a:r>
          </a:p>
          <a:p>
            <a:pPr lvl="0" indent="-342900">
              <a:buClr>
                <a:srgbClr val="000000"/>
              </a:buClr>
              <a:buSzPts val="1800"/>
              <a:buFont typeface="Raleway"/>
              <a:buChar char="●"/>
            </a:pPr>
            <a:r>
              <a:rPr lang="en-US" sz="18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Software </a:t>
            </a:r>
            <a:r>
              <a:rPr lang="en-US" sz="18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support</a:t>
            </a:r>
            <a:endParaRPr sz="18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86" name="Google Shape;186;p25"/>
          <p:cNvSpPr txBox="1">
            <a:spLocks noGrp="1"/>
          </p:cNvSpPr>
          <p:nvPr>
            <p:ph type="body" idx="1"/>
          </p:nvPr>
        </p:nvSpPr>
        <p:spPr>
          <a:xfrm>
            <a:off x="4879225" y="2078875"/>
            <a:ext cx="39540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indent="-342900">
              <a:buClr>
                <a:srgbClr val="000000"/>
              </a:buClr>
              <a:buSzPts val="1800"/>
              <a:buFont typeface="Raleway"/>
              <a:buChar char="●"/>
            </a:pPr>
            <a:r>
              <a:rPr lang="en-US" sz="18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Position</a:t>
            </a:r>
          </a:p>
          <a:p>
            <a:pPr lvl="0" indent="-342900">
              <a:buClr>
                <a:srgbClr val="000000"/>
              </a:buClr>
              <a:buSzPts val="1800"/>
              <a:buFont typeface="Raleway"/>
              <a:buChar char="●"/>
            </a:pPr>
            <a:r>
              <a:rPr lang="en-US" sz="18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Internet</a:t>
            </a:r>
          </a:p>
          <a:p>
            <a:pPr lvl="0" indent="-342900">
              <a:buClr>
                <a:srgbClr val="000000"/>
              </a:buClr>
              <a:buSzPts val="1800"/>
              <a:buFont typeface="Raleway"/>
              <a:buChar char="●"/>
            </a:pPr>
            <a:r>
              <a:rPr lang="en-US" sz="18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Devices</a:t>
            </a:r>
          </a:p>
          <a:p>
            <a:pPr lvl="0" indent="-342900">
              <a:buClr>
                <a:srgbClr val="000000"/>
              </a:buClr>
              <a:buSzPts val="1800"/>
              <a:buFont typeface="Raleway"/>
              <a:buChar char="●"/>
            </a:pPr>
            <a:r>
              <a:rPr lang="en-US" sz="18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New </a:t>
            </a:r>
            <a:r>
              <a:rPr lang="en-US" sz="18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digital skills</a:t>
            </a:r>
            <a:endParaRPr sz="1800" b="1" dirty="0">
              <a:solidFill>
                <a:srgbClr val="000000"/>
              </a:solidFill>
            </a:endParaRPr>
          </a:p>
        </p:txBody>
      </p:sp>
      <p:sp>
        <p:nvSpPr>
          <p:cNvPr id="187" name="Google Shape;187;p25"/>
          <p:cNvSpPr txBox="1">
            <a:spLocks noGrp="1"/>
          </p:cNvSpPr>
          <p:nvPr>
            <p:ph type="title"/>
          </p:nvPr>
        </p:nvSpPr>
        <p:spPr>
          <a:xfrm>
            <a:off x="5063250" y="1318650"/>
            <a:ext cx="30006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dirty="0"/>
              <a:t>Investing</a:t>
            </a:r>
            <a:r>
              <a:rPr lang="bg" dirty="0" smtClean="0"/>
              <a:t>!</a:t>
            </a:r>
            <a:endParaRPr dirty="0"/>
          </a:p>
        </p:txBody>
      </p:sp>
      <p:pic>
        <p:nvPicPr>
          <p:cNvPr id="188" name="Google Shape;188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58779" y="3420004"/>
            <a:ext cx="4507969" cy="139785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/>
          <p:cNvSpPr/>
          <p:nvPr/>
        </p:nvSpPr>
        <p:spPr>
          <a:xfrm>
            <a:off x="1937084" y="4041780"/>
            <a:ext cx="38129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THANKS FOR </a:t>
            </a:r>
            <a:r>
              <a:rPr lang="en-US" dirty="0"/>
              <a:t>YOUR ATTENTION!</a:t>
            </a:r>
            <a:endParaRPr lang="en-US" dirty="0"/>
          </a:p>
        </p:txBody>
      </p:sp>
      <p:sp>
        <p:nvSpPr>
          <p:cNvPr id="8" name="Google Shape;195;p26"/>
          <p:cNvSpPr txBox="1">
            <a:spLocks/>
          </p:cNvSpPr>
          <p:nvPr/>
        </p:nvSpPr>
        <p:spPr>
          <a:xfrm>
            <a:off x="5750028" y="4247846"/>
            <a:ext cx="3269281" cy="8956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r">
              <a:buFont typeface="Lato"/>
              <a:buNone/>
            </a:pPr>
            <a:r>
              <a:rPr lang="en-US" sz="1000" dirty="0" err="1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Phd</a:t>
            </a:r>
            <a:r>
              <a:rPr lang="en-US" sz="1000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. Elena </a:t>
            </a:r>
            <a:r>
              <a:rPr lang="en-US" sz="1000" dirty="0" err="1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Koleva</a:t>
            </a:r>
            <a:endParaRPr lang="ru-RU" sz="1000" dirty="0" smtClean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indent="0" algn="r">
              <a:buFont typeface="Lato"/>
              <a:buNone/>
            </a:pPr>
            <a:r>
              <a:rPr lang="en-US" sz="1000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Elena</a:t>
            </a:r>
            <a:r>
              <a:rPr lang="en-US" sz="1000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.</a:t>
            </a:r>
            <a:r>
              <a:rPr lang="ru-RU" sz="1000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koleva@</a:t>
            </a:r>
            <a:r>
              <a:rPr lang="en-US" sz="1000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tu-varna.bg</a:t>
            </a:r>
            <a:endParaRPr lang="ru-RU" sz="1000" dirty="0" smtClean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indent="0" algn="r">
              <a:spcBef>
                <a:spcPts val="1600"/>
              </a:spcBef>
              <a:buNone/>
            </a:pPr>
            <a:r>
              <a:rPr lang="en-US" sz="1000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Technical </a:t>
            </a:r>
            <a:r>
              <a:rPr lang="en-US" sz="1000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university - Varna</a:t>
            </a:r>
            <a:endParaRPr lang="ru-RU" sz="1000" dirty="0" smtClean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indent="0">
              <a:spcBef>
                <a:spcPts val="1600"/>
              </a:spcBef>
              <a:spcAft>
                <a:spcPts val="1600"/>
              </a:spcAft>
              <a:buFont typeface="Lato"/>
              <a:buNone/>
            </a:pPr>
            <a:endParaRPr lang="ru-RU" sz="24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5"/>
          <p:cNvSpPr txBox="1">
            <a:spLocks noGrp="1"/>
          </p:cNvSpPr>
          <p:nvPr>
            <p:ph type="title"/>
          </p:nvPr>
        </p:nvSpPr>
        <p:spPr>
          <a:xfrm>
            <a:off x="674250" y="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dirty="0"/>
              <a:t>What is Cloud </a:t>
            </a:r>
            <a:r>
              <a:rPr lang="en-US" dirty="0" smtClean="0"/>
              <a:t>Technology</a:t>
            </a:r>
            <a:r>
              <a:rPr lang="bg-BG" dirty="0" smtClean="0"/>
              <a:t>?</a:t>
            </a:r>
            <a:endParaRPr dirty="0"/>
          </a:p>
        </p:txBody>
      </p:sp>
      <p:sp>
        <p:nvSpPr>
          <p:cNvPr id="99" name="Google Shape;99;p15"/>
          <p:cNvSpPr txBox="1"/>
          <p:nvPr/>
        </p:nvSpPr>
        <p:spPr>
          <a:xfrm>
            <a:off x="316925" y="1472200"/>
            <a:ext cx="3795900" cy="320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3600" dirty="0">
                <a:latin typeface="Raleway"/>
                <a:ea typeface="Raleway"/>
                <a:cs typeface="Raleway"/>
                <a:sym typeface="Raleway"/>
              </a:rPr>
              <a:t>A set of </a:t>
            </a:r>
            <a:r>
              <a:rPr lang="en-US" sz="3600" b="1" dirty="0">
                <a:latin typeface="Raleway"/>
                <a:ea typeface="Raleway"/>
                <a:cs typeface="Raleway"/>
                <a:sym typeface="Raleway"/>
              </a:rPr>
              <a:t>services</a:t>
            </a:r>
            <a:r>
              <a:rPr lang="en-US" sz="3600" dirty="0">
                <a:latin typeface="Raleway"/>
                <a:ea typeface="Raleway"/>
                <a:cs typeface="Raleway"/>
                <a:sym typeface="Raleway"/>
              </a:rPr>
              <a:t> available through a </a:t>
            </a:r>
            <a:r>
              <a:rPr lang="en-US" sz="3600" b="1" dirty="0">
                <a:latin typeface="Raleway"/>
                <a:ea typeface="Raleway"/>
                <a:cs typeface="Raleway"/>
                <a:sym typeface="Raleway"/>
              </a:rPr>
              <a:t>personal profile </a:t>
            </a:r>
            <a:r>
              <a:rPr lang="en-US" sz="3600" dirty="0">
                <a:latin typeface="Raleway"/>
                <a:ea typeface="Raleway"/>
                <a:cs typeface="Raleway"/>
                <a:sym typeface="Raleway"/>
              </a:rPr>
              <a:t>on the Internet</a:t>
            </a:r>
            <a:r>
              <a:rPr lang="bg" sz="3600" dirty="0" smtClean="0">
                <a:latin typeface="Raleway"/>
                <a:ea typeface="Raleway"/>
                <a:cs typeface="Raleway"/>
                <a:sym typeface="Raleway"/>
              </a:rPr>
              <a:t>.</a:t>
            </a:r>
            <a:endParaRPr sz="3600" dirty="0"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100" name="Google Shape;10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76100" y="1021350"/>
            <a:ext cx="4637424" cy="34780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6"/>
          <p:cNvSpPr txBox="1">
            <a:spLocks noGrp="1"/>
          </p:cNvSpPr>
          <p:nvPr>
            <p:ph type="title"/>
          </p:nvPr>
        </p:nvSpPr>
        <p:spPr>
          <a:xfrm>
            <a:off x="554625" y="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dirty="0"/>
              <a:t>Services</a:t>
            </a:r>
            <a:r>
              <a:rPr lang="bg" dirty="0" smtClean="0"/>
              <a:t> </a:t>
            </a:r>
            <a:r>
              <a:rPr lang="bg" dirty="0"/>
              <a:t>...</a:t>
            </a:r>
            <a:endParaRPr dirty="0"/>
          </a:p>
        </p:txBody>
      </p:sp>
      <p:sp>
        <p:nvSpPr>
          <p:cNvPr id="106" name="Google Shape;106;p16"/>
          <p:cNvSpPr txBox="1">
            <a:spLocks noGrp="1"/>
          </p:cNvSpPr>
          <p:nvPr>
            <p:ph type="body" idx="1"/>
          </p:nvPr>
        </p:nvSpPr>
        <p:spPr>
          <a:xfrm>
            <a:off x="508600" y="637800"/>
            <a:ext cx="3392700" cy="267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en-US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Services requiring a live connection with the provider</a:t>
            </a:r>
            <a:r>
              <a:rPr lang="bg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:</a:t>
            </a:r>
            <a:endParaRPr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1800000" lvl="0" indent="-168275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aleway"/>
              <a:buChar char="●"/>
            </a:pPr>
            <a:endParaRPr lang="bg" b="1" dirty="0" smtClean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1800000" lvl="0" indent="-168275">
              <a:buClr>
                <a:srgbClr val="000000"/>
              </a:buClr>
              <a:buFont typeface="Raleway"/>
              <a:buChar char="●"/>
            </a:pPr>
            <a:r>
              <a:rPr lang="en-US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hairdresser</a:t>
            </a:r>
          </a:p>
          <a:p>
            <a:pPr marL="1800000" lvl="0" indent="-168275">
              <a:buClr>
                <a:srgbClr val="000000"/>
              </a:buClr>
              <a:buFont typeface="Raleway"/>
              <a:buChar char="●"/>
            </a:pPr>
            <a:r>
              <a:rPr lang="en-US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masseur</a:t>
            </a:r>
          </a:p>
          <a:p>
            <a:pPr marL="1800000" lvl="0" indent="-168275">
              <a:buClr>
                <a:srgbClr val="000000"/>
              </a:buClr>
              <a:buFont typeface="Raleway"/>
              <a:buChar char="●"/>
            </a:pPr>
            <a:r>
              <a:rPr lang="en-US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lawyer</a:t>
            </a:r>
          </a:p>
          <a:p>
            <a:pPr marL="1800000" lvl="0" indent="-168275">
              <a:buClr>
                <a:srgbClr val="000000"/>
              </a:buClr>
              <a:buFont typeface="Raleway"/>
              <a:buChar char="●"/>
            </a:pPr>
            <a:r>
              <a:rPr lang="en-US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doctor</a:t>
            </a:r>
          </a:p>
          <a:p>
            <a:pPr marL="1800000" lvl="0" indent="-168275">
              <a:buClr>
                <a:srgbClr val="000000"/>
              </a:buClr>
              <a:buFont typeface="Raleway"/>
              <a:buChar char="●"/>
            </a:pPr>
            <a:r>
              <a:rPr lang="en-US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psychologist</a:t>
            </a:r>
          </a:p>
          <a:p>
            <a:pPr marL="1800000" lvl="0" indent="-168275">
              <a:buClr>
                <a:srgbClr val="000000"/>
              </a:buClr>
              <a:buFont typeface="Raleway"/>
              <a:buChar char="●"/>
            </a:pPr>
            <a:r>
              <a:rPr lang="en-US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shoemaker</a:t>
            </a:r>
          </a:p>
          <a:p>
            <a:pPr marL="1800000" lvl="0" indent="-168275">
              <a:buClr>
                <a:srgbClr val="000000"/>
              </a:buClr>
              <a:buFont typeface="Raleway"/>
              <a:buChar char="●"/>
            </a:pPr>
            <a:r>
              <a:rPr lang="en-US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courier</a:t>
            </a:r>
          </a:p>
          <a:p>
            <a:pPr marL="1800000" lvl="0" indent="-168275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aleway"/>
              <a:buChar char="●"/>
            </a:pPr>
            <a:r>
              <a:rPr lang="bg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………..</a:t>
            </a:r>
            <a:endParaRPr b="1" dirty="0" smtClean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dirty="0"/>
          </a:p>
        </p:txBody>
      </p:sp>
      <p:sp>
        <p:nvSpPr>
          <p:cNvPr id="107" name="Google Shape;107;p16"/>
          <p:cNvSpPr txBox="1">
            <a:spLocks noGrp="1"/>
          </p:cNvSpPr>
          <p:nvPr>
            <p:ph type="body" idx="1"/>
          </p:nvPr>
        </p:nvSpPr>
        <p:spPr>
          <a:xfrm>
            <a:off x="5068850" y="637800"/>
            <a:ext cx="4038300" cy="268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en-US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Services provided by machines</a:t>
            </a:r>
            <a:r>
              <a:rPr lang="bg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:</a:t>
            </a:r>
            <a:endParaRPr lang="en-US" b="1" dirty="0" smtClean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>
              <a:buNone/>
            </a:pPr>
            <a:endParaRPr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1890000" lvl="0" indent="-177800">
              <a:lnSpc>
                <a:spcPct val="100000"/>
              </a:lnSpc>
              <a:buClr>
                <a:srgbClr val="000000"/>
              </a:buClr>
            </a:pPr>
            <a:r>
              <a:rPr lang="en-US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coffee</a:t>
            </a:r>
            <a:endParaRPr lang="bg-BG" b="1" dirty="0" smtClean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1890000" lvl="0" indent="-177800">
              <a:lnSpc>
                <a:spcPct val="100000"/>
              </a:lnSpc>
              <a:buClr>
                <a:srgbClr val="000000"/>
              </a:buClr>
            </a:pPr>
            <a:r>
              <a:rPr lang="en-US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ticket</a:t>
            </a:r>
            <a:endParaRPr lang="bg-BG" b="1" dirty="0" smtClean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1890000" lvl="0" indent="-177800">
              <a:lnSpc>
                <a:spcPct val="100000"/>
              </a:lnSpc>
              <a:buClr>
                <a:srgbClr val="000000"/>
              </a:buClr>
            </a:pPr>
            <a:r>
              <a:rPr lang="en-US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Email</a:t>
            </a:r>
            <a:endParaRPr lang="bg-BG" b="1" dirty="0" smtClean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1890000" lvl="0" indent="-177800">
              <a:lnSpc>
                <a:spcPct val="100000"/>
              </a:lnSpc>
              <a:buClr>
                <a:srgbClr val="000000"/>
              </a:buClr>
            </a:pPr>
            <a:r>
              <a:rPr lang="en-US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text editor</a:t>
            </a:r>
            <a:endParaRPr lang="bg-BG" b="1" dirty="0" smtClean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1890000" lvl="0" indent="-177800">
              <a:lnSpc>
                <a:spcPct val="100000"/>
              </a:lnSpc>
              <a:buClr>
                <a:srgbClr val="000000"/>
              </a:buClr>
            </a:pPr>
            <a:r>
              <a:rPr lang="en-US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file storage</a:t>
            </a:r>
            <a:endParaRPr lang="bg-BG" b="1" dirty="0" smtClean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1890000" lvl="0" indent="-177800">
              <a:lnSpc>
                <a:spcPct val="100000"/>
              </a:lnSpc>
              <a:buClr>
                <a:srgbClr val="000000"/>
              </a:buClr>
            </a:pPr>
            <a:r>
              <a:rPr lang="en-US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photo gallery</a:t>
            </a:r>
            <a:endParaRPr lang="bg-BG" b="1" dirty="0" smtClean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1890000" lvl="0" indent="-177800">
              <a:lnSpc>
                <a:spcPct val="100000"/>
              </a:lnSpc>
              <a:buClr>
                <a:srgbClr val="000000"/>
              </a:buClr>
            </a:pPr>
            <a:r>
              <a:rPr lang="en-US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social network</a:t>
            </a:r>
            <a:endParaRPr lang="bg-BG" b="1" dirty="0" smtClean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1890000" lvl="0" indent="-177800">
              <a:lnSpc>
                <a:spcPct val="100000"/>
              </a:lnSpc>
              <a:buClr>
                <a:srgbClr val="000000"/>
              </a:buClr>
            </a:pPr>
            <a:r>
              <a:rPr lang="en-US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virtual classroom</a:t>
            </a:r>
            <a:endParaRPr lang="bg-BG" b="1" dirty="0" smtClean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1890000" lvl="0" indent="-177800">
              <a:lnSpc>
                <a:spcPct val="100000"/>
              </a:lnSpc>
              <a:buClr>
                <a:srgbClr val="000000"/>
              </a:buClr>
            </a:pPr>
            <a:r>
              <a:rPr lang="bg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…………...</a:t>
            </a:r>
            <a:endParaRPr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dirty="0"/>
          </a:p>
        </p:txBody>
      </p:sp>
      <p:pic>
        <p:nvPicPr>
          <p:cNvPr id="108" name="Google Shape;108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0544" y="2852394"/>
            <a:ext cx="1031100" cy="133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06645" y="3822782"/>
            <a:ext cx="1223975" cy="1223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97375" y="3309437"/>
            <a:ext cx="1223975" cy="1025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16"/>
          <p:cNvPicPr preferRelativeResize="0"/>
          <p:nvPr/>
        </p:nvPicPr>
        <p:blipFill rotWithShape="1">
          <a:blip r:embed="rId6">
            <a:alphaModFix/>
          </a:blip>
          <a:srcRect b="8525"/>
          <a:stretch/>
        </p:blipFill>
        <p:spPr>
          <a:xfrm>
            <a:off x="4288100" y="3390025"/>
            <a:ext cx="1031100" cy="133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92200" y="1376425"/>
            <a:ext cx="1512950" cy="1512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1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392100" y="1325825"/>
            <a:ext cx="1512950" cy="1512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1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625975" y="3693975"/>
            <a:ext cx="1151486" cy="1025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16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6037827" y="3772075"/>
            <a:ext cx="869525" cy="86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16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5280473" y="1126650"/>
            <a:ext cx="1447275" cy="2182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7"/>
          <p:cNvSpPr txBox="1">
            <a:spLocks noGrp="1"/>
          </p:cNvSpPr>
          <p:nvPr>
            <p:ph type="title"/>
          </p:nvPr>
        </p:nvSpPr>
        <p:spPr>
          <a:xfrm>
            <a:off x="554625" y="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dirty="0"/>
              <a:t>What services can be on the Internet?</a:t>
            </a:r>
            <a:endParaRPr dirty="0"/>
          </a:p>
        </p:txBody>
      </p:sp>
      <p:sp>
        <p:nvSpPr>
          <p:cNvPr id="122" name="Google Shape;122;p17"/>
          <p:cNvSpPr txBox="1">
            <a:spLocks noGrp="1"/>
          </p:cNvSpPr>
          <p:nvPr>
            <p:ph type="body" idx="1"/>
          </p:nvPr>
        </p:nvSpPr>
        <p:spPr>
          <a:xfrm>
            <a:off x="230450" y="1359025"/>
            <a:ext cx="3717000" cy="348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79999" lvl="0" indent="-204299">
              <a:buClr>
                <a:srgbClr val="000000"/>
              </a:buClr>
              <a:buSzPts val="1800"/>
              <a:buFont typeface="Raleway"/>
              <a:buChar char="●"/>
            </a:pPr>
            <a:r>
              <a:rPr lang="en-US" sz="18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calendar</a:t>
            </a:r>
          </a:p>
          <a:p>
            <a:pPr marL="179999" lvl="0" indent="-204299">
              <a:buClr>
                <a:srgbClr val="000000"/>
              </a:buClr>
              <a:buSzPts val="1800"/>
              <a:buFont typeface="Raleway"/>
              <a:buChar char="●"/>
            </a:pPr>
            <a:r>
              <a:rPr lang="en-US" sz="18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Email</a:t>
            </a:r>
          </a:p>
          <a:p>
            <a:pPr marL="179999" lvl="0" indent="-204299">
              <a:buClr>
                <a:srgbClr val="000000"/>
              </a:buClr>
              <a:buSzPts val="1800"/>
              <a:buFont typeface="Raleway"/>
              <a:buChar char="●"/>
            </a:pPr>
            <a:r>
              <a:rPr lang="en-US" sz="18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n</a:t>
            </a:r>
            <a:r>
              <a:rPr lang="en-US" sz="18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avigator</a:t>
            </a:r>
          </a:p>
          <a:p>
            <a:pPr marL="179999" lvl="0" indent="-204299">
              <a:buClr>
                <a:srgbClr val="000000"/>
              </a:buClr>
              <a:buSzPts val="1800"/>
              <a:buFont typeface="Raleway"/>
              <a:buChar char="●"/>
            </a:pPr>
            <a:r>
              <a:rPr lang="en-US" sz="18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text editor</a:t>
            </a:r>
          </a:p>
          <a:p>
            <a:pPr marL="179999" lvl="0" indent="-204299">
              <a:buClr>
                <a:srgbClr val="000000"/>
              </a:buClr>
              <a:buSzPts val="1800"/>
              <a:buFont typeface="Raleway"/>
              <a:buChar char="●"/>
            </a:pPr>
            <a:r>
              <a:rPr lang="en-US" sz="18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graphic editor</a:t>
            </a:r>
          </a:p>
          <a:p>
            <a:pPr marL="179999" lvl="0" indent="-204299">
              <a:buClr>
                <a:srgbClr val="000000"/>
              </a:buClr>
              <a:buSzPts val="1800"/>
              <a:buFont typeface="Raleway"/>
              <a:buChar char="●"/>
            </a:pPr>
            <a:r>
              <a:rPr lang="en-US" sz="18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presentations</a:t>
            </a:r>
          </a:p>
          <a:p>
            <a:pPr marL="179999" lvl="0" indent="-204299">
              <a:buClr>
                <a:srgbClr val="000000"/>
              </a:buClr>
              <a:buSzPts val="1800"/>
              <a:buFont typeface="Raleway"/>
              <a:buChar char="●"/>
            </a:pPr>
            <a:r>
              <a:rPr lang="en-US" sz="18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file storage</a:t>
            </a:r>
          </a:p>
          <a:p>
            <a:pPr marL="179999" lvl="0" indent="-204299">
              <a:buClr>
                <a:srgbClr val="000000"/>
              </a:buClr>
              <a:buSzPts val="1800"/>
              <a:buFont typeface="Raleway"/>
              <a:buChar char="●"/>
            </a:pPr>
            <a:r>
              <a:rPr lang="en-US" sz="18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photo gallery</a:t>
            </a:r>
          </a:p>
          <a:p>
            <a:pPr marL="179999" lvl="0" indent="-204299">
              <a:buClr>
                <a:srgbClr val="000000"/>
              </a:buClr>
              <a:buSzPts val="1800"/>
              <a:buFont typeface="Raleway"/>
              <a:buChar char="●"/>
            </a:pPr>
            <a:r>
              <a:rPr lang="en-US" sz="18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social network</a:t>
            </a:r>
          </a:p>
          <a:p>
            <a:pPr marL="179999" lvl="0" indent="-204299">
              <a:buClr>
                <a:srgbClr val="000000"/>
              </a:buClr>
              <a:buSzPts val="1800"/>
              <a:buFont typeface="Raleway"/>
              <a:buChar char="●"/>
            </a:pPr>
            <a:r>
              <a:rPr lang="en-US" sz="18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virtual classroom</a:t>
            </a:r>
          </a:p>
          <a:p>
            <a:pPr marL="179999" lvl="0" indent="-204299">
              <a:buClr>
                <a:srgbClr val="000000"/>
              </a:buClr>
              <a:buSzPts val="1800"/>
              <a:buFont typeface="Raleway"/>
              <a:buChar char="●"/>
            </a:pPr>
            <a:r>
              <a:rPr lang="bg" sz="18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…………...</a:t>
            </a:r>
            <a:endParaRPr sz="18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dirty="0"/>
          </a:p>
        </p:txBody>
      </p:sp>
      <p:pic>
        <p:nvPicPr>
          <p:cNvPr id="123" name="Google Shape;123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22050" y="809025"/>
            <a:ext cx="1446275" cy="971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93352" y="690725"/>
            <a:ext cx="1385148" cy="1089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73100" y="677250"/>
            <a:ext cx="1234775" cy="1234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17"/>
          <p:cNvPicPr preferRelativeResize="0"/>
          <p:nvPr/>
        </p:nvPicPr>
        <p:blipFill rotWithShape="1">
          <a:blip r:embed="rId6">
            <a:alphaModFix/>
          </a:blip>
          <a:srcRect b="11762"/>
          <a:stretch/>
        </p:blipFill>
        <p:spPr>
          <a:xfrm>
            <a:off x="7682338" y="749875"/>
            <a:ext cx="1331950" cy="1089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1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642025" y="1906238"/>
            <a:ext cx="1687150" cy="14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1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743546" y="1921841"/>
            <a:ext cx="1446275" cy="12998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17"/>
          <p:cNvPicPr preferRelativeResize="0"/>
          <p:nvPr/>
        </p:nvPicPr>
        <p:blipFill rotWithShape="1">
          <a:blip r:embed="rId9">
            <a:alphaModFix/>
          </a:blip>
          <a:srcRect b="11606"/>
          <a:stretch/>
        </p:blipFill>
        <p:spPr>
          <a:xfrm>
            <a:off x="3194578" y="3415703"/>
            <a:ext cx="2938845" cy="1592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17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7682350" y="2137975"/>
            <a:ext cx="871425" cy="867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17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6273106" y="3363250"/>
            <a:ext cx="2709018" cy="1592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8"/>
          <p:cNvSpPr txBox="1">
            <a:spLocks noGrp="1"/>
          </p:cNvSpPr>
          <p:nvPr>
            <p:ph type="title"/>
          </p:nvPr>
        </p:nvSpPr>
        <p:spPr>
          <a:xfrm>
            <a:off x="563825" y="0"/>
            <a:ext cx="8455484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dirty="0"/>
              <a:t>Why is a cloud needed in a school institution?</a:t>
            </a:r>
            <a:endParaRPr dirty="0"/>
          </a:p>
        </p:txBody>
      </p:sp>
      <p:sp>
        <p:nvSpPr>
          <p:cNvPr id="137" name="Google Shape;137;p18"/>
          <p:cNvSpPr txBox="1">
            <a:spLocks noGrp="1"/>
          </p:cNvSpPr>
          <p:nvPr>
            <p:ph type="body" idx="1"/>
          </p:nvPr>
        </p:nvSpPr>
        <p:spPr>
          <a:xfrm>
            <a:off x="-150" y="689500"/>
            <a:ext cx="9144000" cy="445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19100" indent="-342900">
              <a:lnSpc>
                <a:spcPct val="150000"/>
              </a:lnSpc>
              <a:buClr>
                <a:srgbClr val="000000"/>
              </a:buClr>
              <a:buSzPts val="2400"/>
            </a:pPr>
            <a:r>
              <a:rPr lang="en-US" sz="24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It is studied in information technologies and in computer modeling - educational content</a:t>
            </a:r>
            <a:r>
              <a:rPr lang="en-US" sz="24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.</a:t>
            </a:r>
          </a:p>
          <a:p>
            <a:pPr marL="419100" indent="-342900">
              <a:lnSpc>
                <a:spcPct val="150000"/>
              </a:lnSpc>
              <a:buClr>
                <a:srgbClr val="000000"/>
              </a:buClr>
              <a:buSzPts val="2400"/>
            </a:pPr>
            <a:r>
              <a:rPr lang="en-US" sz="24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Provides </a:t>
            </a:r>
            <a:r>
              <a:rPr lang="en-US" sz="24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safe work on the Internet to students / children, parents and teachers - without viruses and spam</a:t>
            </a:r>
            <a:r>
              <a:rPr lang="en-US" sz="24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.</a:t>
            </a:r>
          </a:p>
          <a:p>
            <a:pPr marL="419100" indent="-342900">
              <a:lnSpc>
                <a:spcPct val="150000"/>
              </a:lnSpc>
              <a:buClr>
                <a:srgbClr val="000000"/>
              </a:buClr>
              <a:buSzPts val="2400"/>
            </a:pPr>
            <a:r>
              <a:rPr lang="en-US" sz="24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Provides </a:t>
            </a:r>
            <a:r>
              <a:rPr lang="en-US" sz="24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a modern form - a virtual classroom</a:t>
            </a:r>
            <a:r>
              <a:rPr lang="en-US" sz="24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.</a:t>
            </a:r>
          </a:p>
          <a:p>
            <a:pPr marL="419100" indent="-342900">
              <a:lnSpc>
                <a:spcPct val="150000"/>
              </a:lnSpc>
              <a:buClr>
                <a:srgbClr val="000000"/>
              </a:buClr>
              <a:buSzPts val="2400"/>
            </a:pPr>
            <a:r>
              <a:rPr lang="en-US" sz="24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To </a:t>
            </a:r>
            <a:r>
              <a:rPr lang="en-US" sz="24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facilitate communication and administrative activities</a:t>
            </a:r>
            <a:r>
              <a:rPr lang="en-US" sz="24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.</a:t>
            </a:r>
          </a:p>
          <a:p>
            <a:pPr marL="419100" indent="-342900">
              <a:lnSpc>
                <a:spcPct val="150000"/>
              </a:lnSpc>
              <a:buClr>
                <a:srgbClr val="000000"/>
              </a:buClr>
              <a:buSzPts val="2400"/>
            </a:pPr>
            <a:r>
              <a:rPr lang="en-US" sz="24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Innovative </a:t>
            </a:r>
            <a:r>
              <a:rPr lang="en-US" sz="24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school.</a:t>
            </a:r>
            <a:endParaRPr sz="24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9"/>
          <p:cNvSpPr txBox="1">
            <a:spLocks noGrp="1"/>
          </p:cNvSpPr>
          <p:nvPr>
            <p:ph type="title"/>
          </p:nvPr>
        </p:nvSpPr>
        <p:spPr>
          <a:xfrm>
            <a:off x="619025" y="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dirty="0"/>
              <a:t>New digital skills</a:t>
            </a:r>
            <a:endParaRPr dirty="0"/>
          </a:p>
        </p:txBody>
      </p:sp>
      <p:sp>
        <p:nvSpPr>
          <p:cNvPr id="143" name="Google Shape;143;p19"/>
          <p:cNvSpPr txBox="1">
            <a:spLocks noGrp="1"/>
          </p:cNvSpPr>
          <p:nvPr>
            <p:ph type="body" idx="1"/>
          </p:nvPr>
        </p:nvSpPr>
        <p:spPr>
          <a:xfrm>
            <a:off x="214175" y="1257175"/>
            <a:ext cx="3297900" cy="183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indent="-381000">
              <a:buClr>
                <a:srgbClr val="000000"/>
              </a:buClr>
              <a:buSzPts val="2400"/>
              <a:buFont typeface="Raleway"/>
              <a:buChar char="●"/>
            </a:pPr>
            <a:r>
              <a:rPr lang="en-US" sz="24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Personal</a:t>
            </a:r>
          </a:p>
          <a:p>
            <a:pPr lvl="0" indent="-381000">
              <a:buClr>
                <a:srgbClr val="000000"/>
              </a:buClr>
              <a:buSzPts val="2400"/>
              <a:buFont typeface="Raleway"/>
              <a:buChar char="●"/>
            </a:pPr>
            <a:r>
              <a:rPr lang="en-US" sz="24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As </a:t>
            </a:r>
            <a:r>
              <a:rPr lang="en-US" sz="24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a </a:t>
            </a:r>
            <a:r>
              <a:rPr lang="en-US" sz="24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teacher</a:t>
            </a:r>
          </a:p>
          <a:p>
            <a:pPr lvl="0" indent="-381000">
              <a:buClr>
                <a:srgbClr val="000000"/>
              </a:buClr>
              <a:buSzPts val="2400"/>
              <a:buFont typeface="Raleway"/>
              <a:buChar char="●"/>
            </a:pPr>
            <a:r>
              <a:rPr lang="en-US" sz="24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As </a:t>
            </a:r>
            <a:r>
              <a:rPr lang="en-US" sz="24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a </a:t>
            </a:r>
            <a:r>
              <a:rPr lang="en-US" sz="24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director</a:t>
            </a:r>
          </a:p>
          <a:p>
            <a:pPr lvl="0" indent="-381000">
              <a:buClr>
                <a:srgbClr val="000000"/>
              </a:buClr>
              <a:buSzPts val="2400"/>
              <a:buFont typeface="Raleway"/>
              <a:buChar char="●"/>
            </a:pPr>
            <a:r>
              <a:rPr lang="en-US" sz="24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As </a:t>
            </a:r>
            <a:r>
              <a:rPr lang="en-US" sz="24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a parent</a:t>
            </a:r>
            <a:endParaRPr dirty="0"/>
          </a:p>
        </p:txBody>
      </p:sp>
      <p:sp>
        <p:nvSpPr>
          <p:cNvPr id="144" name="Google Shape;144;p19"/>
          <p:cNvSpPr/>
          <p:nvPr/>
        </p:nvSpPr>
        <p:spPr>
          <a:xfrm>
            <a:off x="4499113" y="1126435"/>
            <a:ext cx="3624470" cy="500249"/>
          </a:xfrm>
          <a:prstGeom prst="rect">
            <a:avLst/>
          </a:prstGeom>
        </p:spPr>
        <p:txBody>
          <a:bodyPr>
            <a:prstTxWarp prst="textPlain">
              <a:avLst>
                <a:gd name="adj" fmla="val 49817"/>
              </a:avLst>
            </a:prstTxWarp>
          </a:bodyPr>
          <a:lstStyle/>
          <a:p>
            <a:pPr lvl="0" algn="ctr"/>
            <a:r>
              <a:rPr lang="en-US" dirty="0"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FF0000"/>
                </a:solidFill>
              </a:rPr>
              <a:t>digital identity</a:t>
            </a:r>
            <a:endParaRPr b="0" i="0" dirty="0"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  <a:solidFill>
                <a:srgbClr val="FF0000"/>
              </a:solidFill>
              <a:latin typeface="Arial"/>
            </a:endParaRPr>
          </a:p>
        </p:txBody>
      </p:sp>
      <p:sp>
        <p:nvSpPr>
          <p:cNvPr id="145" name="Google Shape;145;p19"/>
          <p:cNvSpPr/>
          <p:nvPr/>
        </p:nvSpPr>
        <p:spPr>
          <a:xfrm>
            <a:off x="4499113" y="1791456"/>
            <a:ext cx="3876212" cy="434909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en-US" dirty="0"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FF0000"/>
                </a:solidFill>
              </a:rPr>
              <a:t>cloud storage</a:t>
            </a:r>
            <a:endParaRPr b="0" i="0" dirty="0"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  <a:solidFill>
                <a:srgbClr val="FF0000"/>
              </a:solidFill>
              <a:latin typeface="Arial"/>
            </a:endParaRPr>
          </a:p>
        </p:txBody>
      </p:sp>
      <p:sp>
        <p:nvSpPr>
          <p:cNvPr id="146" name="Google Shape;146;p19"/>
          <p:cNvSpPr/>
          <p:nvPr/>
        </p:nvSpPr>
        <p:spPr>
          <a:xfrm>
            <a:off x="4499113" y="2439692"/>
            <a:ext cx="3843347" cy="400873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en-US" dirty="0"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FF0000"/>
                </a:solidFill>
              </a:rPr>
              <a:t>shared environment</a:t>
            </a:r>
            <a:endParaRPr b="0" i="0" dirty="0"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  <a:solidFill>
                <a:srgbClr val="FF0000"/>
              </a:solidFill>
              <a:latin typeface="Arial"/>
            </a:endParaRPr>
          </a:p>
        </p:txBody>
      </p:sp>
      <p:pic>
        <p:nvPicPr>
          <p:cNvPr id="147" name="Google Shape;147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00564" y="3932049"/>
            <a:ext cx="1555025" cy="103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19"/>
          <p:cNvPicPr preferRelativeResize="0"/>
          <p:nvPr/>
        </p:nvPicPr>
        <p:blipFill rotWithShape="1">
          <a:blip r:embed="rId4">
            <a:alphaModFix/>
          </a:blip>
          <a:srcRect b="14081"/>
          <a:stretch/>
        </p:blipFill>
        <p:spPr>
          <a:xfrm>
            <a:off x="7235975" y="3886049"/>
            <a:ext cx="1471354" cy="103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43154" y="3394363"/>
            <a:ext cx="1356700" cy="13675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0"/>
          <p:cNvSpPr txBox="1">
            <a:spLocks noGrp="1"/>
          </p:cNvSpPr>
          <p:nvPr>
            <p:ph type="title"/>
          </p:nvPr>
        </p:nvSpPr>
        <p:spPr>
          <a:xfrm>
            <a:off x="563825" y="0"/>
            <a:ext cx="5611688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dirty="0"/>
              <a:t>Improving personal digital skills</a:t>
            </a:r>
            <a:endParaRPr dirty="0"/>
          </a:p>
        </p:txBody>
      </p:sp>
      <p:sp>
        <p:nvSpPr>
          <p:cNvPr id="155" name="Google Shape;155;p20"/>
          <p:cNvSpPr txBox="1">
            <a:spLocks noGrp="1"/>
          </p:cNvSpPr>
          <p:nvPr>
            <p:ph type="body" idx="1"/>
          </p:nvPr>
        </p:nvSpPr>
        <p:spPr>
          <a:xfrm>
            <a:off x="1757525" y="673175"/>
            <a:ext cx="7269000" cy="435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indent="-381000">
              <a:lnSpc>
                <a:spcPct val="100000"/>
              </a:lnSpc>
              <a:buClr>
                <a:srgbClr val="000000"/>
              </a:buClr>
              <a:buSzPts val="2400"/>
              <a:buFont typeface="Raleway"/>
              <a:buChar char="●"/>
            </a:pPr>
            <a:r>
              <a:rPr lang="en-US" sz="24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digital identity - name, password - many </a:t>
            </a:r>
            <a:r>
              <a:rPr lang="en-US" sz="24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sites; responsibility </a:t>
            </a:r>
            <a:r>
              <a:rPr lang="en-US" sz="24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- financial, legal, ethical</a:t>
            </a:r>
            <a:r>
              <a:rPr lang="bg" sz="24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;</a:t>
            </a:r>
            <a:endParaRPr sz="24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endParaRPr sz="24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lvl="0" indent="-381000">
              <a:lnSpc>
                <a:spcPct val="150000"/>
              </a:lnSpc>
              <a:buClr>
                <a:srgbClr val="000000"/>
              </a:buClr>
              <a:buSzPts val="2400"/>
              <a:buFont typeface="Raleway"/>
              <a:buChar char="●"/>
            </a:pPr>
            <a:r>
              <a:rPr lang="en-US" sz="24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cloud storage - without flash </a:t>
            </a:r>
            <a:r>
              <a:rPr lang="en-US" sz="24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memory</a:t>
            </a:r>
            <a:r>
              <a:rPr lang="bg" sz="24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;</a:t>
            </a:r>
            <a:endParaRPr sz="24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lvl="0" indent="-381000">
              <a:lnSpc>
                <a:spcPct val="150000"/>
              </a:lnSpc>
              <a:buClr>
                <a:srgbClr val="000000"/>
              </a:buClr>
              <a:buSzPts val="2400"/>
              <a:buFont typeface="Raleway"/>
              <a:buChar char="●"/>
            </a:pPr>
            <a:r>
              <a:rPr lang="en-US" sz="24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shared environment - history of fixes, file versions, copyright</a:t>
            </a:r>
            <a:r>
              <a:rPr lang="bg" sz="24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.</a:t>
            </a:r>
            <a:endParaRPr sz="24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>
              <a:lnSpc>
                <a:spcPct val="100000"/>
              </a:lnSpc>
              <a:spcBef>
                <a:spcPts val="1600"/>
              </a:spcBef>
              <a:buNone/>
            </a:pPr>
            <a:r>
              <a:rPr lang="en-US" sz="1100" b="1" dirty="0">
                <a:solidFill>
                  <a:srgbClr val="FF0000"/>
                </a:solidFill>
                <a:latin typeface="Raleway"/>
                <a:ea typeface="Raleway"/>
                <a:cs typeface="Raleway"/>
                <a:sym typeface="Raleway"/>
              </a:rPr>
              <a:t>No Save command</a:t>
            </a:r>
            <a:r>
              <a:rPr lang="en-US" sz="1100" b="1" dirty="0" smtClean="0">
                <a:solidFill>
                  <a:srgbClr val="FF0000"/>
                </a:solidFill>
                <a:latin typeface="Raleway"/>
                <a:ea typeface="Raleway"/>
                <a:cs typeface="Raleway"/>
                <a:sym typeface="Raleway"/>
              </a:rPr>
              <a:t>!</a:t>
            </a:r>
          </a:p>
          <a:p>
            <a:pPr marL="0" lvl="0" indent="0" algn="ctr">
              <a:lnSpc>
                <a:spcPct val="100000"/>
              </a:lnSpc>
              <a:spcBef>
                <a:spcPts val="1600"/>
              </a:spcBef>
              <a:buNone/>
            </a:pPr>
            <a:r>
              <a:rPr lang="en-US" sz="1100" b="1" dirty="0" smtClean="0">
                <a:solidFill>
                  <a:srgbClr val="FF0000"/>
                </a:solidFill>
                <a:latin typeface="Raleway"/>
                <a:ea typeface="Raleway"/>
                <a:cs typeface="Raleway"/>
                <a:sym typeface="Raleway"/>
              </a:rPr>
              <a:t>The </a:t>
            </a:r>
            <a:r>
              <a:rPr lang="en-US" sz="1100" b="1" dirty="0">
                <a:solidFill>
                  <a:srgbClr val="FF0000"/>
                </a:solidFill>
                <a:latin typeface="Raleway"/>
                <a:ea typeface="Raleway"/>
                <a:cs typeface="Raleway"/>
                <a:sym typeface="Raleway"/>
              </a:rPr>
              <a:t>storage location of the file is not important, the collaborators are important!</a:t>
            </a:r>
            <a:endParaRPr sz="1100" b="1" dirty="0">
              <a:solidFill>
                <a:srgbClr val="FF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1"/>
          <p:cNvSpPr txBox="1">
            <a:spLocks noGrp="1"/>
          </p:cNvSpPr>
          <p:nvPr>
            <p:ph type="title"/>
          </p:nvPr>
        </p:nvSpPr>
        <p:spPr>
          <a:xfrm>
            <a:off x="563825" y="0"/>
            <a:ext cx="8462700" cy="102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dirty="0"/>
              <a:t>Improving digital skills as a teacher</a:t>
            </a:r>
            <a:endParaRPr dirty="0"/>
          </a:p>
        </p:txBody>
      </p:sp>
      <p:sp>
        <p:nvSpPr>
          <p:cNvPr id="161" name="Google Shape;161;p21"/>
          <p:cNvSpPr txBox="1">
            <a:spLocks noGrp="1"/>
          </p:cNvSpPr>
          <p:nvPr>
            <p:ph type="body" idx="1"/>
          </p:nvPr>
        </p:nvSpPr>
        <p:spPr>
          <a:xfrm>
            <a:off x="340650" y="1361200"/>
            <a:ext cx="8741100" cy="322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indent="-381000">
              <a:buClr>
                <a:srgbClr val="000000"/>
              </a:buClr>
              <a:buSzPts val="2400"/>
              <a:buFont typeface="Raleway"/>
              <a:buChar char="●"/>
            </a:pPr>
            <a:r>
              <a:rPr lang="en-US" sz="24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IT teacher</a:t>
            </a:r>
            <a:r>
              <a:rPr lang="en-US" sz="24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.</a:t>
            </a:r>
          </a:p>
          <a:p>
            <a:pPr lvl="0" indent="-381000">
              <a:buClr>
                <a:srgbClr val="000000"/>
              </a:buClr>
              <a:buSzPts val="2400"/>
              <a:buFont typeface="Raleway"/>
              <a:buChar char="●"/>
            </a:pPr>
            <a:r>
              <a:rPr lang="en-US" sz="24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Teacher </a:t>
            </a:r>
            <a:r>
              <a:rPr lang="en-US" sz="24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who uses the cloud in class (virtual classroom, e-textbook, etc</a:t>
            </a:r>
            <a:r>
              <a:rPr lang="en-US" sz="24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.)</a:t>
            </a:r>
          </a:p>
          <a:p>
            <a:pPr lvl="0" indent="-381000">
              <a:buClr>
                <a:srgbClr val="000000"/>
              </a:buClr>
              <a:buSzPts val="2400"/>
              <a:buFont typeface="Raleway"/>
              <a:buChar char="●"/>
            </a:pPr>
            <a:r>
              <a:rPr lang="en-US" sz="24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A </a:t>
            </a:r>
            <a:r>
              <a:rPr lang="en-US" sz="24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teacher who uses the cloud to prepare </a:t>
            </a:r>
            <a:r>
              <a:rPr lang="en-US" sz="24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materials.</a:t>
            </a:r>
          </a:p>
          <a:p>
            <a:pPr lvl="0" indent="-381000">
              <a:buClr>
                <a:srgbClr val="000000"/>
              </a:buClr>
              <a:buSzPts val="2400"/>
              <a:buFont typeface="Raleway"/>
              <a:buChar char="●"/>
            </a:pPr>
            <a:r>
              <a:rPr lang="en-US" sz="24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A </a:t>
            </a:r>
            <a:r>
              <a:rPr lang="en-US" sz="24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teacher who uses the cloud in his administrative duties.</a:t>
            </a:r>
            <a:endParaRPr sz="24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2"/>
          <p:cNvSpPr txBox="1">
            <a:spLocks noGrp="1"/>
          </p:cNvSpPr>
          <p:nvPr>
            <p:ph type="title"/>
          </p:nvPr>
        </p:nvSpPr>
        <p:spPr>
          <a:xfrm>
            <a:off x="563825" y="0"/>
            <a:ext cx="8462700" cy="102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dirty="0"/>
              <a:t>Improving digital skills as a director</a:t>
            </a:r>
            <a:endParaRPr dirty="0"/>
          </a:p>
        </p:txBody>
      </p:sp>
      <p:sp>
        <p:nvSpPr>
          <p:cNvPr id="167" name="Google Shape;167;p22"/>
          <p:cNvSpPr txBox="1">
            <a:spLocks noGrp="1"/>
          </p:cNvSpPr>
          <p:nvPr>
            <p:ph type="body" idx="1"/>
          </p:nvPr>
        </p:nvSpPr>
        <p:spPr>
          <a:xfrm>
            <a:off x="379325" y="1240050"/>
            <a:ext cx="8647200" cy="38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indent="-381000">
              <a:buClr>
                <a:srgbClr val="000000"/>
              </a:buClr>
              <a:buSzPts val="2400"/>
              <a:buFont typeface="Raleway"/>
              <a:buChar char="●"/>
            </a:pPr>
            <a:r>
              <a:rPr lang="en-US" sz="20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To ensure safe work on the Internet for all students / children</a:t>
            </a:r>
            <a:r>
              <a:rPr lang="en-US" sz="20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.</a:t>
            </a:r>
          </a:p>
          <a:p>
            <a:pPr lvl="0" indent="-381000">
              <a:buClr>
                <a:srgbClr val="000000"/>
              </a:buClr>
              <a:buSzPts val="2400"/>
              <a:buFont typeface="Raleway"/>
              <a:buChar char="●"/>
            </a:pPr>
            <a:r>
              <a:rPr lang="en-US" sz="20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To </a:t>
            </a:r>
            <a:r>
              <a:rPr lang="en-US" sz="20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provide a platform for e-learning at a distance</a:t>
            </a:r>
            <a:r>
              <a:rPr lang="en-US" sz="20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.</a:t>
            </a:r>
          </a:p>
          <a:p>
            <a:pPr lvl="0" indent="-381000">
              <a:buClr>
                <a:srgbClr val="000000"/>
              </a:buClr>
              <a:buSzPts val="2400"/>
              <a:buFont typeface="Raleway"/>
              <a:buChar char="●"/>
            </a:pPr>
            <a:r>
              <a:rPr lang="en-US" sz="20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To </a:t>
            </a:r>
            <a:r>
              <a:rPr lang="en-US" sz="20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provide training in IT and computer modeling</a:t>
            </a:r>
            <a:r>
              <a:rPr lang="en-US" sz="20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.</a:t>
            </a:r>
          </a:p>
          <a:p>
            <a:pPr lvl="0" indent="-381000">
              <a:buClr>
                <a:srgbClr val="000000"/>
              </a:buClr>
              <a:buSzPts val="2400"/>
              <a:buFont typeface="Raleway"/>
              <a:buChar char="●"/>
            </a:pPr>
            <a:r>
              <a:rPr lang="en-US" sz="20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Provide </a:t>
            </a:r>
            <a:r>
              <a:rPr lang="en-US" sz="20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free storage space for college files</a:t>
            </a:r>
            <a:r>
              <a:rPr lang="en-US" sz="20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.</a:t>
            </a:r>
          </a:p>
          <a:p>
            <a:pPr lvl="0" indent="-381000">
              <a:buClr>
                <a:srgbClr val="000000"/>
              </a:buClr>
              <a:buSzPts val="2400"/>
              <a:buFont typeface="Raleway"/>
              <a:buChar char="●"/>
            </a:pPr>
            <a:r>
              <a:rPr lang="en-US" sz="20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To </a:t>
            </a:r>
            <a:r>
              <a:rPr lang="en-US" sz="20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provide a shared environment for teachers' administrative work.</a:t>
            </a:r>
            <a:endParaRPr sz="20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521</Words>
  <Application>Microsoft Office PowerPoint</Application>
  <PresentationFormat>On-screen Show (16:9)</PresentationFormat>
  <Paragraphs>104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Lato</vt:lpstr>
      <vt:lpstr>Raleway</vt:lpstr>
      <vt:lpstr>Streamline</vt:lpstr>
      <vt:lpstr>Cloud technologies –  a tool for implementing modern models for management of educational institutions</vt:lpstr>
      <vt:lpstr>What is Cloud Technology?</vt:lpstr>
      <vt:lpstr>Services ...</vt:lpstr>
      <vt:lpstr>What services can be on the Internet?</vt:lpstr>
      <vt:lpstr>Why is a cloud needed in a school institution?</vt:lpstr>
      <vt:lpstr>New digital skills</vt:lpstr>
      <vt:lpstr>Improving personal digital skills</vt:lpstr>
      <vt:lpstr>Improving digital skills as a teacher</vt:lpstr>
      <vt:lpstr>Improving digital skills as a director</vt:lpstr>
      <vt:lpstr>What must be done?</vt:lpstr>
      <vt:lpstr>What are the benefits?</vt:lpstr>
      <vt:lpstr>Free!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Облак технологиите -средство за реализиране на съвременни модели за управление на образователните институции</dc:title>
  <dc:creator>Elena</dc:creator>
  <cp:lastModifiedBy>Elena</cp:lastModifiedBy>
  <cp:revision>10</cp:revision>
  <dcterms:modified xsi:type="dcterms:W3CDTF">2021-05-09T22:25:52Z</dcterms:modified>
</cp:coreProperties>
</file>