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8589-331D-4D41-930A-310C1F26DEDA}" type="datetimeFigureOut">
              <a:rPr lang="bg-BG" smtClean="0"/>
              <a:t>28.4.2021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26B203-77CC-4629-B842-847F32BBE7FE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8589-331D-4D41-930A-310C1F26DEDA}" type="datetimeFigureOut">
              <a:rPr lang="bg-BG" smtClean="0"/>
              <a:t>28.4.2021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B203-77CC-4629-B842-847F32BBE7FE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26B203-77CC-4629-B842-847F32BBE7FE}" type="slidenum">
              <a:rPr lang="bg-BG" smtClean="0"/>
              <a:t>‹#›</a:t>
            </a:fld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8589-331D-4D41-930A-310C1F26DEDA}" type="datetimeFigureOut">
              <a:rPr lang="bg-BG" smtClean="0"/>
              <a:t>28.4.2021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8589-331D-4D41-930A-310C1F26DEDA}" type="datetimeFigureOut">
              <a:rPr lang="bg-BG" smtClean="0"/>
              <a:t>28.4.2021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26B203-77CC-4629-B842-847F32BBE7FE}" type="slidenum">
              <a:rPr lang="bg-BG" smtClean="0"/>
              <a:t>‹#›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8589-331D-4D41-930A-310C1F26DEDA}" type="datetimeFigureOut">
              <a:rPr lang="bg-BG" smtClean="0"/>
              <a:t>28.4.2021 г.</a:t>
            </a:fld>
            <a:endParaRPr lang="bg-B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26B203-77CC-4629-B842-847F32BBE7FE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0948589-331D-4D41-930A-310C1F26DEDA}" type="datetimeFigureOut">
              <a:rPr lang="bg-BG" smtClean="0"/>
              <a:t>28.4.2021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B203-77CC-4629-B842-847F32BBE7FE}" type="slidenum">
              <a:rPr lang="bg-BG" smtClean="0"/>
              <a:t>‹#›</a:t>
            </a:fld>
            <a:endParaRPr lang="bg-B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8589-331D-4D41-930A-310C1F26DEDA}" type="datetimeFigureOut">
              <a:rPr lang="bg-BG" smtClean="0"/>
              <a:t>28.4.2021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bg-BG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26B203-77CC-4629-B842-847F32BBE7FE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8589-331D-4D41-930A-310C1F26DEDA}" type="datetimeFigureOut">
              <a:rPr lang="bg-BG" smtClean="0"/>
              <a:t>28.4.2021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26B203-77CC-4629-B842-847F32BBE7F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8589-331D-4D41-930A-310C1F26DEDA}" type="datetimeFigureOut">
              <a:rPr lang="bg-BG" smtClean="0"/>
              <a:t>28.4.2021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26B203-77CC-4629-B842-847F32BBE7F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26B203-77CC-4629-B842-847F32BBE7FE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48589-331D-4D41-930A-310C1F26DEDA}" type="datetimeFigureOut">
              <a:rPr lang="bg-BG" smtClean="0"/>
              <a:t>28.4.2021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26B203-77CC-4629-B842-847F32BBE7FE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0948589-331D-4D41-930A-310C1F26DEDA}" type="datetimeFigureOut">
              <a:rPr lang="bg-BG" smtClean="0"/>
              <a:t>28.4.2021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0948589-331D-4D41-930A-310C1F26DEDA}" type="datetimeFigureOut">
              <a:rPr lang="bg-BG" smtClean="0"/>
              <a:t>28.4.2021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26B203-77CC-4629-B842-847F32BBE7FE}" type="slidenum">
              <a:rPr lang="bg-BG" smtClean="0"/>
              <a:t>‹#›</a:t>
            </a:fld>
            <a:endParaRPr lang="bg-BG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273896"/>
          </a:xfrm>
        </p:spPr>
        <p:txBody>
          <a:bodyPr/>
          <a:lstStyle/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на обучението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STEM/STE(a)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 в предучилищна възраст: методи, средства, резултати</a:t>
            </a:r>
          </a:p>
          <a:p>
            <a:endParaRPr lang="bg-B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Жана миладинова тенева</a:t>
            </a:r>
          </a:p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Дг № 42 „българче“</a:t>
            </a:r>
          </a:p>
          <a:p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България, варна</a:t>
            </a:r>
          </a:p>
          <a:p>
            <a:endParaRPr lang="bg-B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Дигитализация и иновации в образованието и науката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813937"/>
      </p:ext>
    </p:extLst>
  </p:cSld>
  <p:clrMapOvr>
    <a:masterClrMapping/>
  </p:clrMapOvr>
  <p:transition spd="slow" advTm="1275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STEM – </a:t>
            </a:r>
            <a:r>
              <a:rPr lang="bg-BG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Допълнителни държавни образователни компетентности по околен свят и математика за ІІІ и ІV група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на ДГ № 42 „Българче“ – гр. Варна в Национална програма „Успяваме заедно“, модул 2: „Иновативна детска градина“ </a:t>
            </a:r>
            <a:r>
              <a:rPr lang="bg-BG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чрез планиране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въвеждане на иновативни образователни компетентности по околен свят и математика чрез създаване  на интерактивна обучителна система, чрез използване на проектни методи, чрез опити; активно включване на информационни и комуникационни технологии (образователни играчки) за оптимизиране на образователно-възпитателния процес в детската градина; обогатяване на изследователския опит с интерактивни образователни продукти в природна среда.</a:t>
            </a:r>
          </a:p>
          <a:p>
            <a:pPr marL="0" indent="0" algn="just">
              <a:buNone/>
            </a:pPr>
            <a:endParaRPr lang="bg-BG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22" y="3789040"/>
            <a:ext cx="4032448" cy="2268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312810"/>
      </p:ext>
    </p:extLst>
  </p:cSld>
  <p:clrMapOvr>
    <a:masterClrMapping/>
  </p:clrMapOvr>
  <p:transition spd="slow" advTm="1303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Учителите и децата реализираха планираните дейности по темите: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„Математически логически игри“ – С използването на Енвижън презентации,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Bee-Bot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разнообразни логически задачи и игри, децата бяха поставени в проблемни ситуации, като чрез разсъждения и анализ сами достигнаха до заключения. С богатият набор от игри, подготвени от учителите, децата се ориентираха зрително и определяха количество без броене. Много от игрите бяха със съревнователен характер, което повиши мотивацията и желанието на децата за участие в още подобни дейности.</a:t>
            </a:r>
          </a:p>
          <a:p>
            <a:pPr marL="0" indent="0" algn="just"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708920"/>
            <a:ext cx="2088232" cy="1566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18672"/>
            <a:ext cx="2088232" cy="1566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29438"/>
            <a:ext cx="2088232" cy="1566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394435"/>
            <a:ext cx="1422145" cy="1896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17" y="4394435"/>
            <a:ext cx="1425502" cy="19006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21" y="4439247"/>
            <a:ext cx="2405419" cy="1806570"/>
          </a:xfrm>
          <a:prstGeom prst="rect">
            <a:avLst/>
          </a:prstGeom>
        </p:spPr>
      </p:pic>
      <p:pic>
        <p:nvPicPr>
          <p:cNvPr id="15" name="Picture 2" descr="J:\ПРОЕКТ-УСПЯВАМЕ ЗАЕДНО\New folder\ПО- ГОЛЯМО, ПО- МАЛКО\125386063_718288382122838_4926732451031920103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78237" y="4439247"/>
            <a:ext cx="1273883" cy="169851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7481345"/>
      </p:ext>
    </p:extLst>
  </p:cSld>
  <p:clrMapOvr>
    <a:masterClrMapping/>
  </p:clrMapOvr>
  <p:transition spd="slow" advTm="1626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Учителите и децата реализираха планираните дейности по темите:</a:t>
            </a:r>
            <a:endParaRPr lang="bg-BG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„Знам и мога“ – За развиване на логическото мислене и съобразителността на децата, учителите подготвиха и представиха лабиринти, таблици и квадратни мрежи, в които децата се ориентираха. Най-голям интерес представляваха състезателните игри – ориентиране в квадратна мрежа по зададен план с помощта на интерактивна играчка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Bee-Bot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 algn="just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9" y="2482877"/>
            <a:ext cx="2168721" cy="16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60" y="2482878"/>
            <a:ext cx="1249311" cy="1665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63" y="2482878"/>
            <a:ext cx="1250921" cy="1667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82877"/>
            <a:ext cx="1367658" cy="16657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6" y="4365103"/>
            <a:ext cx="2168721" cy="16265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90" y="4365103"/>
            <a:ext cx="2195736" cy="16265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10" y="4365103"/>
            <a:ext cx="2195736" cy="1626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451269"/>
      </p:ext>
    </p:extLst>
  </p:cSld>
  <p:clrMapOvr>
    <a:masterClrMapping/>
  </p:clrMapOvr>
  <p:transition spd="slow" advTm="1667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Учителите и децата реализираха планираните дейности по темите:</a:t>
            </a:r>
            <a:endParaRPr lang="bg-BG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„Експериментирам и откривам“ – С нескрито любопитство децата влязоха в ролята на научни работници и експериментатори. С помощта на лесноскоп и лупа децата наблюдаваха различни части на растения – корен, стъбло, листа и правеха снимки, които после гледаха в много уголемен мащаб, и откриваха интересни подробности в строежа на растенията. С телескоп наблюдаваха всекидневно облаците, коментираха тяхната форма и големина, и играеха играта „На какво прилича?“, като даваха невероятни отговори. </a:t>
            </a:r>
          </a:p>
          <a:p>
            <a:pPr marL="0" indent="0" algn="just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29583"/>
            <a:ext cx="2171733" cy="16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29583"/>
            <a:ext cx="2171733" cy="16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55657"/>
            <a:ext cx="2160240" cy="1602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00" y="4530842"/>
            <a:ext cx="1339552" cy="1689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515" y="4530842"/>
            <a:ext cx="1296144" cy="1689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9" y="4559780"/>
            <a:ext cx="1296144" cy="16604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45" y="4559781"/>
            <a:ext cx="2213992" cy="1660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8995329"/>
      </p:ext>
    </p:extLst>
  </p:cSld>
  <p:clrMapOvr>
    <a:masterClrMapping/>
  </p:clrMapOvr>
  <p:transition spd="slow" advTm="159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Учителите и децата реализираха планираните дейности по темите:</a:t>
            </a:r>
            <a:endParaRPr lang="bg-BG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„Експериментирам и откривам“ – Чрез опити, децата с интерес откриваха свойствата на въздуха, свойствата и състоянията на водата. Разбраха, че водата няма мирис, вкус, заема формата на съда, в който е поставена, при висока температура се изпарява, а при ниска – замръзва. Откриха, че без въздух, огънят не може да гори. </a:t>
            </a:r>
          </a:p>
          <a:p>
            <a:pPr marL="0" indent="0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2" y="2710032"/>
            <a:ext cx="1800200" cy="135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2701968"/>
            <a:ext cx="1821673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78" y="2710032"/>
            <a:ext cx="1821672" cy="136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2" y="4437112"/>
            <a:ext cx="2273476" cy="1707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4437112"/>
            <a:ext cx="2273476" cy="1707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23" y="4437112"/>
            <a:ext cx="2206497" cy="165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412090"/>
            <a:ext cx="1413583" cy="1890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1816660"/>
      </p:ext>
    </p:extLst>
  </p:cSld>
  <p:clrMapOvr>
    <a:masterClrMapping/>
  </p:clrMapOvr>
  <p:transition spd="slow" advTm="1620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Учителите и децата реализираха планираните дейности по темите:</a:t>
            </a:r>
            <a:endParaRPr lang="bg-BG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„Приобщаване към фолклорното богатство на България“ – Постигнахме това чрез презентации за различните фолклорни области в страната, запознаване с най-типичните музикални инструменти, танци и хора, традиционните български народни носии. Дейността предизвика много положителни емоции и спомогна за възпитаване на родолюбие у децата. </a:t>
            </a:r>
          </a:p>
          <a:p>
            <a:pPr marL="0" indent="0" algn="just">
              <a:buNone/>
            </a:pPr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2" y="2492898"/>
            <a:ext cx="1172968" cy="1458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16" y="2492897"/>
            <a:ext cx="1990619" cy="1458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81" y="2492896"/>
            <a:ext cx="1872208" cy="14580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5" y="2468842"/>
            <a:ext cx="1973371" cy="1482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2" y="4314289"/>
            <a:ext cx="1261910" cy="1605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10" y="4314289"/>
            <a:ext cx="1261909" cy="1605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17" y="4314288"/>
            <a:ext cx="2491884" cy="1605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99" y="4314288"/>
            <a:ext cx="2408917" cy="1605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322319"/>
      </p:ext>
    </p:extLst>
  </p:cSld>
  <p:clrMapOvr>
    <a:masterClrMapping/>
  </p:clrMapOvr>
  <p:transition spd="slow" advTm="2066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Постигнати резултати от работата по дейностите: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Изградена познавателна култура;</a:t>
            </a: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Обогатени представи за различните интерактивни образователни продукти;</a:t>
            </a: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Удовлетвореност от реализацията на творческия процес;</a:t>
            </a: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Повишен интерес към научно-изследователската дейност;</a:t>
            </a: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Преживени положителни емоции;</a:t>
            </a: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Популяризирано фолклорно богатство на България;</a:t>
            </a: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Насърчен интерес към фолклорните области и типичните музикални инструменти, танци и носии, характерни за всяка от тях;</a:t>
            </a: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Насърчено креативно мислене на децата;</a:t>
            </a: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Повишена зрителна ориентация;</a:t>
            </a: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Решаване на проблемни ситуации;</a:t>
            </a: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Подобрени умения за работа в екип;</a:t>
            </a:r>
          </a:p>
          <a:p>
            <a:pPr algn="just">
              <a:lnSpc>
                <a:spcPct val="150000"/>
              </a:lnSpc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Самостоятелно правене на изводи и заклчения.</a:t>
            </a:r>
          </a:p>
        </p:txBody>
      </p:sp>
    </p:spTree>
    <p:extLst>
      <p:ext uri="{BB962C8B-B14F-4D97-AF65-F5344CB8AC3E}">
        <p14:creationId xmlns:p14="http://schemas.microsoft.com/office/powerpoint/2010/main" val="245502773"/>
      </p:ext>
    </p:extLst>
  </p:cSld>
  <p:clrMapOvr>
    <a:masterClrMapping/>
  </p:clrMapOvr>
  <p:transition spd="slow" advTm="19215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Подходът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STEM/STE(A)M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 изключително подходящ за работа, дори с деца от предучилищна възраст, защото представлява смесена учебна среда и демонстрира как научният метод може да бъде приложен в ежедневието. Основно значение имат преживяванията на децата в ранната детска възраст, както и забавната и безопасна среда. Най-подходящо е обучението чрез игра и симулиране на реални житейски ситуации, затова интегрирането на дейностите по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STEM/STE(A)M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учебните области предоставя възможности за развиване на ключови знания и умения, необходими за адаптация в динамично развиваща се среда.</a:t>
            </a:r>
          </a:p>
        </p:txBody>
      </p:sp>
    </p:spTree>
    <p:extLst>
      <p:ext uri="{BB962C8B-B14F-4D97-AF65-F5344CB8AC3E}">
        <p14:creationId xmlns:p14="http://schemas.microsoft.com/office/powerpoint/2010/main" val="1557406125"/>
      </p:ext>
    </p:extLst>
  </p:cSld>
  <p:clrMapOvr>
    <a:masterClrMapping/>
  </p:clrMapOvr>
  <p:transition spd="slow" advTm="20199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8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209</TotalTime>
  <Words>712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Georgia</vt:lpstr>
      <vt:lpstr>Verdana</vt:lpstr>
      <vt:lpstr>Wingdings</vt:lpstr>
      <vt:lpstr>Wingdings 2</vt:lpstr>
      <vt:lpstr>Civic</vt:lpstr>
      <vt:lpstr>Дигитализация и иновации в образованието и науката</vt:lpstr>
      <vt:lpstr>STEM – Допълнителни държавни образователни компетентности по околен свят и математика за ІІІ и ІV група</vt:lpstr>
      <vt:lpstr>Учителите и децата реализираха планираните дейности по темите:</vt:lpstr>
      <vt:lpstr>Учителите и децата реализираха планираните дейности по темите:</vt:lpstr>
      <vt:lpstr>Учителите и децата реализираха планираните дейности по темите:</vt:lpstr>
      <vt:lpstr>Учителите и децата реализираха планираните дейности по темите:</vt:lpstr>
      <vt:lpstr>Учителите и децата реализираха планираните дейности по темите:</vt:lpstr>
      <vt:lpstr>Постигнати резултати от работата по дейностите: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Дигитализация и иновации в образованието и на</dc:title>
  <dc:creator>Jana</dc:creator>
  <cp:lastModifiedBy>PD</cp:lastModifiedBy>
  <cp:revision>21</cp:revision>
  <dcterms:created xsi:type="dcterms:W3CDTF">2021-04-24T09:42:35Z</dcterms:created>
  <dcterms:modified xsi:type="dcterms:W3CDTF">2021-04-28T07:46:47Z</dcterms:modified>
</cp:coreProperties>
</file>